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07" r:id="rId2"/>
    <p:sldId id="308" r:id="rId3"/>
    <p:sldId id="309" r:id="rId4"/>
    <p:sldId id="310" r:id="rId5"/>
    <p:sldId id="392" r:id="rId6"/>
    <p:sldId id="311" r:id="rId7"/>
    <p:sldId id="312" r:id="rId8"/>
    <p:sldId id="313" r:id="rId9"/>
    <p:sldId id="377" r:id="rId10"/>
    <p:sldId id="316" r:id="rId11"/>
    <p:sldId id="317" r:id="rId12"/>
    <p:sldId id="374" r:id="rId13"/>
    <p:sldId id="350" r:id="rId14"/>
    <p:sldId id="378" r:id="rId15"/>
    <p:sldId id="381" r:id="rId16"/>
    <p:sldId id="388" r:id="rId17"/>
    <p:sldId id="385" r:id="rId18"/>
    <p:sldId id="386" r:id="rId19"/>
    <p:sldId id="318" r:id="rId20"/>
    <p:sldId id="360" r:id="rId21"/>
    <p:sldId id="319" r:id="rId22"/>
    <p:sldId id="320" r:id="rId23"/>
    <p:sldId id="371" r:id="rId24"/>
    <p:sldId id="321" r:id="rId25"/>
    <p:sldId id="322" r:id="rId26"/>
    <p:sldId id="323" r:id="rId27"/>
    <p:sldId id="324" r:id="rId28"/>
    <p:sldId id="325" r:id="rId29"/>
    <p:sldId id="326" r:id="rId30"/>
    <p:sldId id="347" r:id="rId31"/>
    <p:sldId id="348" r:id="rId32"/>
    <p:sldId id="352" r:id="rId33"/>
    <p:sldId id="353" r:id="rId34"/>
    <p:sldId id="354" r:id="rId35"/>
    <p:sldId id="383" r:id="rId36"/>
    <p:sldId id="387" r:id="rId37"/>
    <p:sldId id="361" r:id="rId38"/>
    <p:sldId id="327" r:id="rId39"/>
    <p:sldId id="328" r:id="rId40"/>
    <p:sldId id="331" r:id="rId41"/>
    <p:sldId id="375" r:id="rId42"/>
    <p:sldId id="379" r:id="rId43"/>
    <p:sldId id="332" r:id="rId44"/>
    <p:sldId id="333" r:id="rId45"/>
    <p:sldId id="346" r:id="rId46"/>
    <p:sldId id="393" r:id="rId47"/>
    <p:sldId id="394" r:id="rId48"/>
    <p:sldId id="395" r:id="rId49"/>
    <p:sldId id="396" r:id="rId50"/>
    <p:sldId id="335" r:id="rId51"/>
    <p:sldId id="372" r:id="rId52"/>
    <p:sldId id="336" r:id="rId53"/>
    <p:sldId id="337" r:id="rId54"/>
    <p:sldId id="365" r:id="rId55"/>
    <p:sldId id="359" r:id="rId56"/>
    <p:sldId id="351" r:id="rId57"/>
    <p:sldId id="355" r:id="rId58"/>
    <p:sldId id="382" r:id="rId59"/>
    <p:sldId id="390" r:id="rId60"/>
    <p:sldId id="370" r:id="rId61"/>
    <p:sldId id="373" r:id="rId62"/>
    <p:sldId id="384" r:id="rId63"/>
    <p:sldId id="389" r:id="rId6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6BB"/>
    <a:srgbClr val="80AADD"/>
    <a:srgbClr val="1F497D"/>
    <a:srgbClr val="DBE7F5"/>
    <a:srgbClr val="000066"/>
    <a:srgbClr val="80BC0C"/>
    <a:srgbClr val="5FB68D"/>
    <a:srgbClr val="0000FF"/>
    <a:srgbClr val="DFEEC2"/>
    <a:srgbClr val="66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9" autoAdjust="0"/>
    <p:restoredTop sz="92392" autoAdjust="0"/>
  </p:normalViewPr>
  <p:slideViewPr>
    <p:cSldViewPr>
      <p:cViewPr varScale="1">
        <p:scale>
          <a:sx n="123" d="100"/>
          <a:sy n="123" d="100"/>
        </p:scale>
        <p:origin x="-1434" y="-90"/>
      </p:cViewPr>
      <p:guideLst>
        <p:guide orient="horz" pos="3552"/>
        <p:guide orient="horz" pos="624"/>
        <p:guide orient="horz" pos="2160"/>
        <p:guide pos="2880"/>
        <p:guide pos="5616"/>
        <p:guide pos="2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 eaLnBrk="0" hangingPunct="0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 eaLnBrk="0" hangingPunct="0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DCDE9ECB-C2CF-4356-98C0-BA05570CD892}" type="datetimeFigureOut">
              <a:rPr lang="en-US"/>
              <a:pPr>
                <a:defRPr/>
              </a:pPr>
              <a:t>13-Sep-13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 eaLnBrk="0" hangingPunct="0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 eaLnBrk="0" hangingPunct="0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C3F0F9CD-B557-46F7-86B3-2D707A046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3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1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A2F6D281-3CB0-4E7F-B00C-023FF1A337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85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096B7-70F7-4EAB-BE21-59E240B8A60A}" type="slidenum">
              <a:rPr lang="en-US"/>
              <a:pPr/>
              <a:t>3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GRADI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1DFF4ECC-2EB9-4399-B072-B53D46A7B74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44971" y="2565077"/>
            <a:ext cx="42005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Nokia Pure Text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4800" b="0">
                <a:solidFill>
                  <a:schemeClr val="bg1"/>
                </a:solidFill>
                <a:latin typeface="Nokia Pure Tex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9" name="Picture 8" descr="Nokia_brandmark_logo_blue_vector_RGB.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975" y="6451133"/>
            <a:ext cx="619866" cy="10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Gradi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31800" y="1485900"/>
            <a:ext cx="8013700" cy="4546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  <a:latin typeface="Nokia Pure Text" pitchFamily="34" charset="0"/>
              </a:defRPr>
            </a:lvl1pPr>
            <a:lvl2pPr>
              <a:defRPr>
                <a:solidFill>
                  <a:srgbClr val="FFFFFF"/>
                </a:solidFill>
                <a:latin typeface="Nokia Pure Text" pitchFamily="34" charset="0"/>
              </a:defRPr>
            </a:lvl2pPr>
            <a:lvl3pPr>
              <a:defRPr>
                <a:solidFill>
                  <a:srgbClr val="FFFFFF"/>
                </a:solidFill>
                <a:latin typeface="Nokia Pure Text" pitchFamily="34" charset="0"/>
              </a:defRPr>
            </a:lvl3pPr>
            <a:lvl4pPr>
              <a:defRPr>
                <a:solidFill>
                  <a:srgbClr val="FFFFFF"/>
                </a:solidFill>
                <a:latin typeface="Nokia Pure Text" pitchFamily="34" charset="0"/>
              </a:defRPr>
            </a:lvl4pPr>
            <a:lvl5pPr>
              <a:defRPr>
                <a:solidFill>
                  <a:srgbClr val="FFFFFF"/>
                </a:solidFill>
                <a:latin typeface="Nokia Pure Tex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1DFF4ECC-2EB9-4399-B072-B53D46A7B74E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Nokia_brandmark_logo_blue_vector_RGB.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975" y="6451133"/>
            <a:ext cx="619866" cy="101113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4800" b="0">
                <a:solidFill>
                  <a:schemeClr val="bg1"/>
                </a:solidFill>
                <a:latin typeface="Nokia Pure Tex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139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8138" y="6524625"/>
            <a:ext cx="304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5" r:id="rId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156BB"/>
          </a:solidFill>
          <a:latin typeface="Arial Narrow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156BB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156BB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156BB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156BB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156BB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156BB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156BB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156BB"/>
          </a:solidFill>
          <a:latin typeface="Arial" charset="0"/>
        </a:defRPr>
      </a:lvl9pPr>
    </p:titleStyle>
    <p:bodyStyle>
      <a:lvl1pPr marL="341313" indent="-341313" algn="l" rtl="0" eaLnBrk="1" fontAlgn="base" hangingPunct="1">
        <a:lnSpc>
          <a:spcPct val="100000"/>
        </a:lnSpc>
        <a:spcBef>
          <a:spcPts val="100"/>
        </a:spcBef>
        <a:spcAft>
          <a:spcPts val="600"/>
        </a:spcAft>
        <a:buClr>
          <a:srgbClr val="80BC0C"/>
        </a:buClr>
        <a:buFontTx/>
        <a:buBlip>
          <a:blip r:embed="rId4"/>
        </a:buBlip>
        <a:tabLst/>
        <a:defRPr sz="20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573088" indent="-231775" algn="l" rtl="0" eaLnBrk="1" fontAlgn="base" hangingPunct="1">
        <a:lnSpc>
          <a:spcPts val="2000"/>
        </a:lnSpc>
        <a:spcBef>
          <a:spcPts val="100"/>
        </a:spcBef>
        <a:spcAft>
          <a:spcPts val="600"/>
        </a:spcAft>
        <a:buClr>
          <a:srgbClr val="80BC0C"/>
        </a:buClr>
        <a:buFontTx/>
        <a:buBlip>
          <a:blip r:embed="rId5"/>
        </a:buBlip>
        <a:defRPr sz="2000">
          <a:solidFill>
            <a:schemeClr val="tx1"/>
          </a:solidFill>
          <a:latin typeface="Arial Narrow" pitchFamily="34" charset="0"/>
        </a:defRPr>
      </a:lvl2pPr>
      <a:lvl3pPr marL="804863" indent="-122238" algn="l" rtl="0" eaLnBrk="1" fontAlgn="base" hangingPunct="1">
        <a:lnSpc>
          <a:spcPts val="2000"/>
        </a:lnSpc>
        <a:spcBef>
          <a:spcPts val="100"/>
        </a:spcBef>
        <a:spcAft>
          <a:spcPts val="600"/>
        </a:spcAft>
        <a:buClr>
          <a:schemeClr val="accent1"/>
        </a:buClr>
        <a:buFont typeface="Arial Narrow" pitchFamily="34" charset="0"/>
        <a:buChar char="-"/>
        <a:defRPr sz="1800">
          <a:solidFill>
            <a:schemeClr val="tx1"/>
          </a:solidFill>
          <a:latin typeface="Arial Narrow" pitchFamily="34" charset="0"/>
        </a:defRPr>
      </a:lvl3pPr>
      <a:lvl4pPr marL="914400" indent="-109538" algn="l" rtl="0" eaLnBrk="1" fontAlgn="base" hangingPunct="1">
        <a:lnSpc>
          <a:spcPts val="2000"/>
        </a:lnSpc>
        <a:spcBef>
          <a:spcPts val="100"/>
        </a:spcBef>
        <a:spcAft>
          <a:spcPts val="600"/>
        </a:spcAft>
        <a:buClr>
          <a:schemeClr val="accent1"/>
        </a:buClr>
        <a:buFont typeface="Times" pitchFamily="18" charset="0"/>
        <a:buChar char="•"/>
        <a:defRPr sz="1800">
          <a:solidFill>
            <a:schemeClr val="tx1"/>
          </a:solidFill>
          <a:latin typeface="Arial Narrow" pitchFamily="34" charset="0"/>
        </a:defRPr>
      </a:lvl4pPr>
      <a:lvl5pPr marL="1143000" indent="-109538" algn="l" rtl="0" eaLnBrk="1" fontAlgn="base" hangingPunct="1">
        <a:lnSpc>
          <a:spcPts val="2000"/>
        </a:lnSpc>
        <a:spcBef>
          <a:spcPts val="100"/>
        </a:spcBef>
        <a:spcAft>
          <a:spcPts val="600"/>
        </a:spcAft>
        <a:buClr>
          <a:schemeClr val="accent1"/>
        </a:buClr>
        <a:buFont typeface="Times" pitchFamily="18" charset="0"/>
        <a:buChar char="•"/>
        <a:defRPr sz="1800">
          <a:solidFill>
            <a:schemeClr val="tx1"/>
          </a:solidFill>
          <a:latin typeface="Arial Narrow" pitchFamily="34" charset="0"/>
        </a:defRPr>
      </a:lvl5pPr>
      <a:lvl6pPr marL="1600200" indent="-109538" algn="l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buClr>
          <a:srgbClr val="80BC0C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057400" indent="-109538" algn="l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buClr>
          <a:srgbClr val="80BC0C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2514600" indent="-109538" algn="l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buClr>
          <a:srgbClr val="80BC0C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2971800" indent="-109538" algn="l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buClr>
          <a:srgbClr val="80BC0C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gif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://tcs.navteq.com/http-proxy/RDFViewer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hyperlink" Target="file:///\\eu-tcs-flexo\F\RDFViewer_Additional_Content\NA_2012Q4\generic_junction_views_north_america_reva\NAAM12401NNA000DGNJV;\eu-tcs-flexo\F\RDFViewer_Additional_Content\NA_2012Q4\generic_motorway_signs_north_america\NAAM12400NNA000DGNM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44971" y="2565077"/>
            <a:ext cx="4200525" cy="224676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•  Features </a:t>
            </a:r>
            <a:endParaRPr lang="en-US" dirty="0" smtClean="0">
              <a:latin typeface="Nokia Pure Text" pitchFamily="34" charset="0"/>
            </a:endParaRPr>
          </a:p>
          <a:p>
            <a:r>
              <a:rPr lang="en-US" dirty="0" smtClean="0"/>
              <a:t>•  Installation </a:t>
            </a:r>
            <a:endParaRPr lang="en-US" dirty="0" smtClean="0">
              <a:latin typeface="Nokia Pure Text" pitchFamily="34" charset="0"/>
            </a:endParaRPr>
          </a:p>
          <a:p>
            <a:pPr marL="0" indent="0" eaLnBrk="1" hangingPunct="1">
              <a:buNone/>
            </a:pPr>
            <a:r>
              <a:rPr lang="en-US" dirty="0" smtClean="0">
                <a:latin typeface="Nokia Pure Text" pitchFamily="34" charset="0"/>
              </a:rPr>
              <a:t>•  Usage</a:t>
            </a: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Char char="Ø"/>
            </a:pPr>
            <a:endParaRPr lang="en-US" dirty="0" smtClean="0">
              <a:latin typeface="Nokia Pure Text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>
                <a:latin typeface="Nokia Pure Text" pitchFamily="34" charset="0"/>
              </a:rPr>
              <a:t>RDF Viewer</a:t>
            </a:r>
            <a:endParaRPr lang="en-US" dirty="0" smtClean="0">
              <a:latin typeface="Nokia Pure Tex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E9AF-64BE-4D67-909D-9F193355B73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Routing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2421235" cy="12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1624477" cy="137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9"/>
          <p:cNvSpPr>
            <a:spLocks noChangeArrowheads="1"/>
          </p:cNvSpPr>
          <p:nvPr/>
        </p:nvSpPr>
        <p:spPr bwMode="auto">
          <a:xfrm>
            <a:off x="4589485" y="1696212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553" y="1143000"/>
            <a:ext cx="2191167" cy="261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7620000" y="3276600"/>
            <a:ext cx="914400" cy="3810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52800"/>
            <a:ext cx="2153715" cy="320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191000"/>
            <a:ext cx="2061307" cy="234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152400" y="4800600"/>
            <a:ext cx="2076450" cy="726758"/>
            <a:chOff x="93459" y="1737694"/>
            <a:chExt cx="2076450" cy="726758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59" y="1737694"/>
              <a:ext cx="2076450" cy="726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609600" y="1981200"/>
              <a:ext cx="1371600" cy="381000"/>
            </a:xfrm>
            <a:prstGeom prst="ellipse">
              <a:avLst/>
            </a:prstGeom>
            <a:solidFill>
              <a:srgbClr val="FF0000">
                <a:alpha val="39999"/>
              </a:srgbClr>
            </a:solidFill>
            <a:ln w="12700" algn="ctr">
              <a:solidFill>
                <a:srgbClr val="FF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91440" bIns="91440"/>
            <a:lstStyle/>
            <a:p>
              <a:pPr marL="173038" indent="-173038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 bwMode="auto">
          <a:xfrm>
            <a:off x="2438400" y="1219200"/>
            <a:ext cx="38100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de-DE" sz="1800" b="1" kern="0" dirty="0" smtClean="0">
                <a:latin typeface="+mj-lt"/>
              </a:rPr>
              <a:t>1.</a:t>
            </a:r>
            <a:endParaRPr lang="en-US" sz="1800" b="1" kern="0" dirty="0" err="1" smtClean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5105400" y="1219200"/>
            <a:ext cx="38100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de-DE" sz="1800" b="1" kern="0" dirty="0" smtClean="0">
                <a:latin typeface="+mj-lt"/>
              </a:rPr>
              <a:t>2.</a:t>
            </a:r>
            <a:endParaRPr lang="en-US" sz="1800" b="1" kern="0" dirty="0" err="1" smtClean="0">
              <a:latin typeface="+mj-lt"/>
            </a:endParaRPr>
          </a:p>
        </p:txBody>
      </p:sp>
      <p:sp>
        <p:nvSpPr>
          <p:cNvPr id="33" name="Right Arrow 9"/>
          <p:cNvSpPr>
            <a:spLocks noChangeArrowheads="1"/>
          </p:cNvSpPr>
          <p:nvPr/>
        </p:nvSpPr>
        <p:spPr bwMode="auto">
          <a:xfrm>
            <a:off x="6324600" y="22098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34" name="TextBox 33"/>
          <p:cNvSpPr txBox="1"/>
          <p:nvPr/>
        </p:nvSpPr>
        <p:spPr bwMode="auto">
          <a:xfrm>
            <a:off x="8610600" y="3276600"/>
            <a:ext cx="38100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de-DE" sz="1800" b="1" kern="0" dirty="0" smtClean="0">
                <a:latin typeface="+mj-lt"/>
              </a:rPr>
              <a:t>3.</a:t>
            </a:r>
            <a:endParaRPr lang="en-US" sz="1800" b="1" kern="0" dirty="0" err="1" smtClean="0">
              <a:latin typeface="+mj-lt"/>
            </a:endParaRPr>
          </a:p>
        </p:txBody>
      </p:sp>
      <p:sp>
        <p:nvSpPr>
          <p:cNvPr id="25" name="Right Arrow 24"/>
          <p:cNvSpPr>
            <a:spLocks noChangeArrowheads="1"/>
          </p:cNvSpPr>
          <p:nvPr/>
        </p:nvSpPr>
        <p:spPr bwMode="auto">
          <a:xfrm rot="10800000">
            <a:off x="1995363" y="4816626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36" name="Right Arrow 35"/>
          <p:cNvSpPr>
            <a:spLocks noChangeArrowheads="1"/>
          </p:cNvSpPr>
          <p:nvPr/>
        </p:nvSpPr>
        <p:spPr bwMode="auto">
          <a:xfrm rot="10800000">
            <a:off x="4114800" y="53340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0" name="Right Arrow 9"/>
          <p:cNvSpPr>
            <a:spLocks noChangeArrowheads="1"/>
          </p:cNvSpPr>
          <p:nvPr/>
        </p:nvSpPr>
        <p:spPr bwMode="auto">
          <a:xfrm rot="8155755">
            <a:off x="7049669" y="3678819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E9AF-64BE-4D67-909D-9F193355B73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991600" cy="359073"/>
          </a:xfrm>
          <a:prstGeom prst="rect">
            <a:avLst/>
          </a:prstGeom>
        </p:spPr>
        <p:txBody>
          <a:bodyPr/>
          <a:lstStyle/>
          <a:p>
            <a:r>
              <a:rPr lang="de-DE" sz="3200" dirty="0" smtClean="0"/>
              <a:t>ADAS Curvature, Height, Slope, Heading, Splines</a:t>
            </a:r>
            <a:endParaRPr lang="en-US" sz="3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52400" y="4495800"/>
            <a:ext cx="3780857" cy="2111237"/>
            <a:chOff x="152400" y="4495800"/>
            <a:chExt cx="3780857" cy="2111237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4495800"/>
              <a:ext cx="3780857" cy="2111237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 bwMode="auto">
            <a:xfrm>
              <a:off x="152400" y="4495800"/>
              <a:ext cx="92845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91440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defTabSz="914400" eaLnBrk="1" latinLnBrk="0" hangingPunct="1">
                <a:lnSpc>
                  <a:spcPct val="100000"/>
                </a:lnSpc>
                <a:spcBef>
                  <a:spcPts val="100"/>
                </a:spcBef>
                <a:buSzPct val="75000"/>
                <a:tabLst/>
              </a:pPr>
              <a:r>
                <a:rPr lang="en-US" sz="1800" kern="0" dirty="0" smtClean="0">
                  <a:latin typeface="Nokia Pure Text" pitchFamily="34" charset="0"/>
                </a:rPr>
                <a:t>Splines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547605" y="4171679"/>
            <a:ext cx="3314700" cy="2619375"/>
            <a:chOff x="2819400" y="1066800"/>
            <a:chExt cx="3314700" cy="2619375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1066800"/>
              <a:ext cx="3314700" cy="261937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 bwMode="auto">
            <a:xfrm>
              <a:off x="3048000" y="1219200"/>
              <a:ext cx="10374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91440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defTabSz="914400" eaLnBrk="1" latinLnBrk="0" hangingPunct="1">
                <a:lnSpc>
                  <a:spcPct val="100000"/>
                </a:lnSpc>
                <a:spcBef>
                  <a:spcPts val="100"/>
                </a:spcBef>
                <a:buSzPct val="75000"/>
                <a:tabLst/>
              </a:pPr>
              <a:r>
                <a:rPr lang="en-US" sz="1800" kern="0" dirty="0" smtClean="0">
                  <a:latin typeface="Nokia Pure Text" pitchFamily="34" charset="0"/>
                </a:rPr>
                <a:t>Heading</a:t>
              </a: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10" y="4544440"/>
            <a:ext cx="862012" cy="2238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 bwMode="auto">
          <a:xfrm rot="16200000">
            <a:off x="8450316" y="5534601"/>
            <a:ext cx="7745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latin typeface="Nokia Pure Text" pitchFamily="34" charset="0"/>
              </a:rPr>
              <a:t>Slope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" y="692887"/>
            <a:ext cx="416242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4088864" y="985728"/>
            <a:ext cx="4979570" cy="3200400"/>
            <a:chOff x="3962400" y="1219200"/>
            <a:chExt cx="4979570" cy="320040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19200"/>
              <a:ext cx="4979570" cy="320040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 bwMode="auto">
            <a:xfrm>
              <a:off x="8001000" y="3886200"/>
              <a:ext cx="87395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91440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defTabSz="914400" eaLnBrk="1" latinLnBrk="0" hangingPunct="1">
                <a:lnSpc>
                  <a:spcPct val="100000"/>
                </a:lnSpc>
                <a:spcBef>
                  <a:spcPts val="100"/>
                </a:spcBef>
                <a:buSzPct val="75000"/>
                <a:tabLst/>
              </a:pPr>
              <a:r>
                <a:rPr lang="en-US" sz="1800" kern="0" dirty="0" smtClean="0">
                  <a:latin typeface="Nokia Pure Text" pitchFamily="34" charset="0"/>
                </a:rPr>
                <a:t>Height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21808" y="3429000"/>
            <a:ext cx="3464757" cy="3281065"/>
            <a:chOff x="4114800" y="3429000"/>
            <a:chExt cx="3464757" cy="328106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429000"/>
              <a:ext cx="3452812" cy="3278428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6705600" y="6248400"/>
              <a:ext cx="87395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91440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defTabSz="914400" eaLnBrk="1" latinLnBrk="0" hangingPunct="1">
                <a:lnSpc>
                  <a:spcPct val="100000"/>
                </a:lnSpc>
                <a:spcBef>
                  <a:spcPts val="100"/>
                </a:spcBef>
                <a:buSzPct val="75000"/>
                <a:tabLst/>
              </a:pPr>
              <a:r>
                <a:rPr lang="en-US" sz="1800" kern="0" dirty="0" smtClean="0">
                  <a:latin typeface="Nokia Pure Text" pitchFamily="34" charset="0"/>
                </a:rPr>
                <a:t>Radius</a:t>
              </a:r>
            </a:p>
          </p:txBody>
        </p:sp>
      </p:grpSp>
      <p:sp>
        <p:nvSpPr>
          <p:cNvPr id="23" name="Oval 6"/>
          <p:cNvSpPr>
            <a:spLocks noChangeArrowheads="1"/>
          </p:cNvSpPr>
          <p:nvPr/>
        </p:nvSpPr>
        <p:spPr bwMode="auto">
          <a:xfrm>
            <a:off x="347498" y="3548968"/>
            <a:ext cx="3048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8000" cy="359073"/>
          </a:xfrm>
          <a:prstGeom prst="rect">
            <a:avLst/>
          </a:prstGeom>
        </p:spPr>
        <p:txBody>
          <a:bodyPr/>
          <a:lstStyle/>
          <a:p>
            <a:r>
              <a:rPr lang="de-DE" sz="3200" dirty="0" smtClean="0"/>
              <a:t>ADAS      Basic Height</a:t>
            </a:r>
            <a:endParaRPr 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6532271" cy="380437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1540301" cy="23622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228600" y="3048000"/>
            <a:ext cx="224054" cy="1905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7" name="Right Arrow 6"/>
          <p:cNvSpPr>
            <a:spLocks noChangeArrowheads="1"/>
          </p:cNvSpPr>
          <p:nvPr/>
        </p:nvSpPr>
        <p:spPr bwMode="auto">
          <a:xfrm>
            <a:off x="1519640" y="2903483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9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754830"/>
            <a:ext cx="2848510" cy="237487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8000" cy="359073"/>
          </a:xfrm>
          <a:prstGeom prst="rect">
            <a:avLst/>
          </a:prstGeom>
        </p:spPr>
        <p:txBody>
          <a:bodyPr/>
          <a:lstStyle/>
          <a:p>
            <a:r>
              <a:rPr lang="de-DE" sz="2800" dirty="0" smtClean="0"/>
              <a:t>Driver Alert, Road Signs &amp; Signals, Calculated Signs</a:t>
            </a:r>
            <a:endParaRPr lang="en-US" sz="2800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258720"/>
            <a:ext cx="5029200" cy="532872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098" y="3223410"/>
            <a:ext cx="2316480" cy="15240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80" y="4845164"/>
            <a:ext cx="2335381" cy="19812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1066800" cy="1088280"/>
          </a:xfrm>
          <a:prstGeom prst="rect">
            <a:avLst/>
          </a:prstGeom>
          <a:noFill/>
          <a:ln w="22225" cap="rnd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86400"/>
            <a:ext cx="1066800" cy="1005705"/>
          </a:xfrm>
          <a:prstGeom prst="rect">
            <a:avLst/>
          </a:prstGeom>
          <a:noFill/>
          <a:ln w="222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 bwMode="auto">
          <a:xfrm>
            <a:off x="1143000" y="6162177"/>
            <a:ext cx="2438400" cy="338554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GB" sz="1000" kern="0" dirty="0" smtClean="0">
                <a:latin typeface="+mj-lt"/>
              </a:rPr>
              <a:t>Speech bubble if relevant for Natural Guidance</a:t>
            </a:r>
            <a:endParaRPr lang="en-US" sz="1000" kern="0" dirty="0" err="1" smtClean="0">
              <a:latin typeface="+mj-lt"/>
            </a:endParaRPr>
          </a:p>
        </p:txBody>
      </p:sp>
      <p:sp>
        <p:nvSpPr>
          <p:cNvPr id="28" name="Oval 6"/>
          <p:cNvSpPr>
            <a:spLocks noChangeArrowheads="1"/>
          </p:cNvSpPr>
          <p:nvPr/>
        </p:nvSpPr>
        <p:spPr bwMode="auto">
          <a:xfrm>
            <a:off x="5212292" y="1033752"/>
            <a:ext cx="914400" cy="330678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9" name="Oval 6"/>
          <p:cNvSpPr>
            <a:spLocks noChangeArrowheads="1"/>
          </p:cNvSpPr>
          <p:nvPr/>
        </p:nvSpPr>
        <p:spPr bwMode="auto">
          <a:xfrm>
            <a:off x="6511460" y="3437155"/>
            <a:ext cx="914400" cy="330678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38" name="Oval 6"/>
          <p:cNvSpPr>
            <a:spLocks noChangeArrowheads="1"/>
          </p:cNvSpPr>
          <p:nvPr/>
        </p:nvSpPr>
        <p:spPr bwMode="auto">
          <a:xfrm>
            <a:off x="7673554" y="5092582"/>
            <a:ext cx="914400" cy="330678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39" name="Right Arrow 38"/>
          <p:cNvSpPr>
            <a:spLocks noChangeArrowheads="1"/>
          </p:cNvSpPr>
          <p:nvPr/>
        </p:nvSpPr>
        <p:spPr bwMode="auto">
          <a:xfrm rot="11761108">
            <a:off x="606368" y="4278264"/>
            <a:ext cx="342900" cy="2262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40" name="Right Arrow 39"/>
          <p:cNvSpPr>
            <a:spLocks noChangeArrowheads="1"/>
          </p:cNvSpPr>
          <p:nvPr/>
        </p:nvSpPr>
        <p:spPr bwMode="auto">
          <a:xfrm rot="720902">
            <a:off x="883868" y="4878377"/>
            <a:ext cx="342900" cy="2262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3" y="1371600"/>
            <a:ext cx="4800600" cy="4545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830" y="558280"/>
            <a:ext cx="4200525" cy="370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4ECC-2EB9-4399-B072-B53D46A7B74E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38197"/>
          </a:xfrm>
        </p:spPr>
        <p:txBody>
          <a:bodyPr/>
          <a:lstStyle/>
          <a:p>
            <a:r>
              <a:rPr lang="en-GB" dirty="0" smtClean="0"/>
              <a:t>Conditions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3800"/>
            <a:ext cx="2671763" cy="83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ight Arrow 12"/>
          <p:cNvSpPr>
            <a:spLocks noChangeArrowheads="1"/>
          </p:cNvSpPr>
          <p:nvPr/>
        </p:nvSpPr>
        <p:spPr bwMode="auto">
          <a:xfrm rot="14968098">
            <a:off x="6258896" y="311483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 rot="10558336">
            <a:off x="4703586" y="1850396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4ECC-2EB9-4399-B072-B53D46A7B74E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38197"/>
          </a:xfrm>
        </p:spPr>
        <p:txBody>
          <a:bodyPr/>
          <a:lstStyle/>
          <a:p>
            <a:r>
              <a:rPr lang="en-GB" dirty="0" smtClean="0"/>
              <a:t>Speed Limits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7818437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24000"/>
            <a:ext cx="3581400" cy="343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19600"/>
            <a:ext cx="3363912" cy="216324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9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4ECC-2EB9-4399-B072-B53D46A7B74E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38197"/>
          </a:xfrm>
        </p:spPr>
        <p:txBody>
          <a:bodyPr/>
          <a:lstStyle/>
          <a:p>
            <a:r>
              <a:rPr lang="en-GB" dirty="0" smtClean="0"/>
              <a:t>Disputed Territories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7344399" cy="445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 bwMode="auto">
          <a:xfrm rot="9863359">
            <a:off x="6429061" y="1087399"/>
            <a:ext cx="1247228" cy="381000"/>
          </a:xfrm>
          <a:prstGeom prst="rightArrow">
            <a:avLst/>
          </a:prstGeom>
          <a:noFill/>
          <a:ln w="28575">
            <a:solidFill>
              <a:srgbClr val="0156BB"/>
            </a:solidFill>
            <a:miter lim="800000"/>
            <a:headEnd/>
            <a:tailEnd/>
          </a:ln>
        </p:spPr>
        <p:txBody>
          <a:bodyPr wrap="square" tIns="91440" bIns="91440" rtlCol="0" anchor="ctr" anchorCtr="0">
            <a:noAutofit/>
          </a:bodyPr>
          <a:lstStyle/>
          <a:p>
            <a:pPr algn="l" eaLnBrk="0" hangingPunc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tabLst>
                <a:tab pos="1485900" algn="l"/>
              </a:tabLst>
            </a:pPr>
            <a:endParaRPr lang="en-GB" sz="1800" dirty="0" err="1" smtClean="0">
              <a:latin typeface="Arial Narrow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704549" y="635369"/>
            <a:ext cx="1342401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GB" sz="1200" kern="0" dirty="0" smtClean="0">
                <a:solidFill>
                  <a:schemeClr val="bg1"/>
                </a:solidFill>
                <a:latin typeface="+mj-lt"/>
              </a:rPr>
              <a:t>Get disputes.. – creates interface according to disputes present in the RDF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1649460"/>
            <a:ext cx="2924799" cy="2846340"/>
          </a:xfrm>
          <a:prstGeom prst="rect">
            <a:avLst/>
          </a:prstGeom>
          <a:noFill/>
          <a:ln w="28575">
            <a:solidFill>
              <a:srgbClr val="0156BB"/>
            </a:solidFill>
            <a:miter lim="800000"/>
            <a:headEnd/>
            <a:tailEnd/>
          </a:ln>
        </p:spPr>
        <p:txBody>
          <a:bodyPr wrap="square" tIns="91440" bIns="91440" rtlCol="0" anchor="ctr" anchorCtr="0">
            <a:noAutofit/>
          </a:bodyPr>
          <a:lstStyle/>
          <a:p>
            <a:pPr algn="l" eaLnBrk="0" hangingPunc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tabLst>
                <a:tab pos="1485900" algn="l"/>
              </a:tabLst>
            </a:pPr>
            <a:endParaRPr lang="en-GB" sz="1800" dirty="0" err="1" smtClean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7704549" y="1895765"/>
            <a:ext cx="1342401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GB" sz="1200" kern="0" dirty="0" smtClean="0">
                <a:solidFill>
                  <a:schemeClr val="bg1"/>
                </a:solidFill>
                <a:latin typeface="+mj-lt"/>
              </a:rPr>
              <a:t>Each feature which provides Disputed attribution, for each country in the dispute, is shown here.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53933"/>
            <a:ext cx="2076761" cy="2564793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2362200" y="1981200"/>
            <a:ext cx="609600" cy="762000"/>
          </a:xfrm>
          <a:prstGeom prst="rect">
            <a:avLst/>
          </a:prstGeom>
          <a:noFill/>
          <a:ln w="12700">
            <a:solidFill>
              <a:srgbClr val="0156BB"/>
            </a:solidFill>
            <a:miter lim="800000"/>
            <a:headEnd/>
            <a:tailEnd/>
          </a:ln>
        </p:spPr>
        <p:txBody>
          <a:bodyPr wrap="square" tIns="91440" bIns="91440" rtlCol="0" anchor="ctr" anchorCtr="0">
            <a:noAutofit/>
          </a:bodyPr>
          <a:lstStyle/>
          <a:p>
            <a:pPr algn="l" eaLnBrk="0" hangingPunc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tabLst>
                <a:tab pos="1485900" algn="l"/>
              </a:tabLst>
            </a:pPr>
            <a:endParaRPr lang="en-GB" sz="1800" dirty="0" err="1" smtClean="0">
              <a:latin typeface="Arial Narrow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668773" y="3959330"/>
            <a:ext cx="134240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GB" sz="1200" kern="0" dirty="0" smtClean="0">
                <a:solidFill>
                  <a:schemeClr val="bg1"/>
                </a:solidFill>
                <a:latin typeface="+mj-lt"/>
              </a:rPr>
              <a:t>Tool tip explains what is displayed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481796"/>
            <a:ext cx="4395786" cy="12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 bwMode="auto">
          <a:xfrm>
            <a:off x="4724400" y="4648200"/>
            <a:ext cx="2924799" cy="870526"/>
          </a:xfrm>
          <a:prstGeom prst="rect">
            <a:avLst/>
          </a:prstGeom>
          <a:noFill/>
          <a:ln w="28575">
            <a:solidFill>
              <a:srgbClr val="0156BB"/>
            </a:solidFill>
            <a:miter lim="800000"/>
            <a:headEnd/>
            <a:tailEnd/>
          </a:ln>
        </p:spPr>
        <p:txBody>
          <a:bodyPr wrap="square" tIns="91440" bIns="91440" rtlCol="0" anchor="ctr" anchorCtr="0">
            <a:noAutofit/>
          </a:bodyPr>
          <a:lstStyle/>
          <a:p>
            <a:pPr algn="l" eaLnBrk="0" hangingPunc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tabLst>
                <a:tab pos="1485900" algn="l"/>
              </a:tabLst>
            </a:pPr>
            <a:endParaRPr lang="en-GB" sz="1800" dirty="0" err="1" smtClean="0">
              <a:latin typeface="Arial Narrow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844398" y="5562600"/>
            <a:ext cx="369000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GB" sz="1200" kern="0" dirty="0" smtClean="0">
                <a:solidFill>
                  <a:schemeClr val="bg1"/>
                </a:solidFill>
                <a:latin typeface="+mj-lt"/>
              </a:rPr>
              <a:t>When the user displays a feature a query is executed on the core RDF tables to retrieve the geometries to display – the query is shown in the log window – this helps customers understand the tables behind the Disputed Territories attribution.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5410201" y="3429000"/>
            <a:ext cx="2238998" cy="762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 bwMode="auto">
          <a:xfrm>
            <a:off x="7801599" y="3481796"/>
            <a:ext cx="1342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GB" sz="1200" kern="0" dirty="0" smtClean="0">
                <a:solidFill>
                  <a:schemeClr val="bg1"/>
                </a:solidFill>
                <a:latin typeface="+mj-lt"/>
              </a:rPr>
              <a:t>Click to change style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flipH="1" flipV="1">
            <a:off x="6781800" y="3429000"/>
            <a:ext cx="1000225" cy="2844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071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657599"/>
            <a:ext cx="1561682" cy="291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4ECC-2EB9-4399-B072-B53D46A7B74E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09407"/>
          </a:xfrm>
        </p:spPr>
        <p:txBody>
          <a:bodyPr/>
          <a:lstStyle/>
          <a:p>
            <a:r>
              <a:rPr lang="en-GB" dirty="0" smtClean="0"/>
              <a:t>Signposts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76200"/>
            <a:ext cx="4467225" cy="326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002651" y="594102"/>
            <a:ext cx="1219200" cy="330678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25" y="4199633"/>
            <a:ext cx="2590800" cy="184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>
            <a:spLocks noChangeArrowheads="1"/>
          </p:cNvSpPr>
          <p:nvPr/>
        </p:nvSpPr>
        <p:spPr bwMode="auto">
          <a:xfrm rot="5722540">
            <a:off x="7050920" y="346413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6834182" y="5573043"/>
            <a:ext cx="224054" cy="1905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rot="10521849">
            <a:off x="5054787" y="5458742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4037112" y="5024896"/>
            <a:ext cx="224054" cy="1905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 rot="13117818">
            <a:off x="2782255" y="4083512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08233"/>
            <a:ext cx="3701214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 descr="C:\Users\wbecke\Desktop\Clipboard01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44529">
            <a:off x="4109722" y="5022745"/>
            <a:ext cx="346710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6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866" y="1202129"/>
            <a:ext cx="3266360" cy="108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08" y="3289951"/>
            <a:ext cx="3680261" cy="909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146" y="138803"/>
            <a:ext cx="4167187" cy="289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4ECC-2EB9-4399-B072-B53D46A7B74E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09407"/>
          </a:xfrm>
        </p:spPr>
        <p:txBody>
          <a:bodyPr/>
          <a:lstStyle/>
          <a:p>
            <a:r>
              <a:rPr lang="en-US" dirty="0" smtClean="0"/>
              <a:t>Roundabouts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7" y="1066800"/>
            <a:ext cx="101926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Arrow 6"/>
          <p:cNvSpPr>
            <a:spLocks noChangeArrowheads="1"/>
          </p:cNvSpPr>
          <p:nvPr/>
        </p:nvSpPr>
        <p:spPr bwMode="auto">
          <a:xfrm rot="18091922">
            <a:off x="986965" y="2303625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1308614" y="1364871"/>
            <a:ext cx="224054" cy="1905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71060" y="1081505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96" y="4648199"/>
            <a:ext cx="3995737" cy="207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ight Arrow 12"/>
          <p:cNvSpPr>
            <a:spLocks noChangeArrowheads="1"/>
          </p:cNvSpPr>
          <p:nvPr/>
        </p:nvSpPr>
        <p:spPr bwMode="auto">
          <a:xfrm rot="5400000">
            <a:off x="6635564" y="3019425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5026970" y="3641487"/>
            <a:ext cx="224054" cy="1905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 rot="5400000">
            <a:off x="6635564" y="4064109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" y="4700362"/>
            <a:ext cx="2543246" cy="205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62" y="5588238"/>
            <a:ext cx="2928937" cy="957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ight Arrow 19"/>
          <p:cNvSpPr>
            <a:spLocks noChangeArrowheads="1"/>
          </p:cNvSpPr>
          <p:nvPr/>
        </p:nvSpPr>
        <p:spPr bwMode="auto">
          <a:xfrm rot="10472010">
            <a:off x="4883260" y="5702513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3127770" y="6049707"/>
            <a:ext cx="224054" cy="1905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2" name="Right Arrow 21"/>
          <p:cNvSpPr>
            <a:spLocks noChangeArrowheads="1"/>
          </p:cNvSpPr>
          <p:nvPr/>
        </p:nvSpPr>
        <p:spPr bwMode="auto">
          <a:xfrm rot="11262735">
            <a:off x="2414494" y="5761999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89" y="3351407"/>
            <a:ext cx="2819400" cy="96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8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143000"/>
            <a:ext cx="6705601" cy="4682945"/>
          </a:xfrm>
          <a:prstGeom prst="rect">
            <a:avLst/>
          </a:prstGeom>
        </p:spPr>
      </p:pic>
      <p:sp>
        <p:nvSpPr>
          <p:cNvPr id="92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33E112-E66D-4655-B219-BE49DE6832C0}" type="slidenum">
              <a:rPr lang="en-US"/>
              <a:pPr/>
              <a:t>19</a:t>
            </a:fld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/>
              <a:t>RDF SQL Queries</a:t>
            </a:r>
            <a:endParaRPr lang="en-US" dirty="0" smtClean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81000" y="2286000"/>
            <a:ext cx="1219200" cy="1143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0" y="2743200"/>
            <a:ext cx="2363832" cy="3581399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8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>
              <a:buNone/>
            </a:pPr>
            <a:r>
              <a:rPr lang="en-US" sz="2400" i="1" dirty="0" smtClean="0">
                <a:latin typeface="Nokia Pure Text" pitchFamily="34" charset="0"/>
              </a:rPr>
              <a:t>Function</a:t>
            </a:r>
          </a:p>
          <a:p>
            <a:pPr eaLnBrk="1" hangingPunct="1"/>
            <a:r>
              <a:rPr lang="en-US" dirty="0" smtClean="0">
                <a:latin typeface="Nokia Pure Text" pitchFamily="34" charset="0"/>
              </a:rPr>
              <a:t>View RDF</a:t>
            </a:r>
          </a:p>
          <a:p>
            <a:pPr eaLnBrk="1" hangingPunct="1"/>
            <a:r>
              <a:rPr lang="en-US" dirty="0" smtClean="0">
                <a:latin typeface="Nokia Pure Text" pitchFamily="34" charset="0"/>
              </a:rPr>
              <a:t>Minimum compilation effort</a:t>
            </a:r>
          </a:p>
          <a:p>
            <a:pPr eaLnBrk="1" hangingPunct="1"/>
            <a:r>
              <a:rPr lang="en-US" dirty="0" smtClean="0">
                <a:latin typeface="Nokia Pure Text" pitchFamily="34" charset="0"/>
              </a:rPr>
              <a:t>Analyze NOKIA data</a:t>
            </a:r>
          </a:p>
          <a:p>
            <a:pPr eaLnBrk="1" hangingPunct="1"/>
            <a:r>
              <a:rPr lang="en-US" dirty="0" smtClean="0">
                <a:latin typeface="Nokia Pure Text" pitchFamily="34" charset="0"/>
              </a:rPr>
              <a:t>Draw on the map with SQL queries</a:t>
            </a:r>
          </a:p>
          <a:p>
            <a:r>
              <a:rPr lang="en-US" dirty="0" smtClean="0">
                <a:latin typeface="Nokia Pure Text" pitchFamily="34" charset="0"/>
              </a:rPr>
              <a:t>Integrated view with other </a:t>
            </a:r>
            <a:r>
              <a:rPr lang="en-US" dirty="0"/>
              <a:t>NOKIA products </a:t>
            </a:r>
            <a:r>
              <a:rPr lang="en-US" dirty="0" smtClean="0">
                <a:latin typeface="Nokia Pure Text" pitchFamily="34" charset="0"/>
              </a:rPr>
              <a:t>&amp; services</a:t>
            </a:r>
          </a:p>
          <a:p>
            <a:pPr eaLnBrk="1" hangingPunct="1"/>
            <a:endParaRPr lang="en-US" dirty="0" smtClean="0">
              <a:latin typeface="Nokia Pure Text" pitchFamily="34" charset="0"/>
            </a:endParaRPr>
          </a:p>
          <a:p>
            <a:pPr eaLnBrk="1" hangingPunct="1">
              <a:buNone/>
            </a:pPr>
            <a:r>
              <a:rPr lang="en-US" sz="2400" i="1" dirty="0" smtClean="0">
                <a:latin typeface="Nokia Pure Text" pitchFamily="34" charset="0"/>
              </a:rPr>
              <a:t>Platform</a:t>
            </a:r>
          </a:p>
          <a:p>
            <a:r>
              <a:rPr lang="en-US" dirty="0" smtClean="0">
                <a:latin typeface="Nokia Pure Text" pitchFamily="34" charset="0"/>
              </a:rPr>
              <a:t>Runs on Windows / Linux / </a:t>
            </a:r>
            <a:r>
              <a:rPr lang="en-US" dirty="0" err="1" smtClean="0">
                <a:latin typeface="Nokia Pure Text" pitchFamily="34" charset="0"/>
              </a:rPr>
              <a:t>MacOS</a:t>
            </a:r>
            <a:r>
              <a:rPr lang="en-US" dirty="0" smtClean="0">
                <a:latin typeface="Nokia Pure Text" pitchFamily="34" charset="0"/>
              </a:rPr>
              <a:t> – plain Java</a:t>
            </a:r>
          </a:p>
          <a:p>
            <a:r>
              <a:rPr lang="en-US" dirty="0" smtClean="0">
                <a:latin typeface="Nokia Pure Text" pitchFamily="34" charset="0"/>
              </a:rPr>
              <a:t>Works with all databases</a:t>
            </a:r>
            <a:br>
              <a:rPr lang="en-US" dirty="0" smtClean="0">
                <a:latin typeface="Nokia Pure Text" pitchFamily="34" charset="0"/>
              </a:rPr>
            </a:br>
            <a:r>
              <a:rPr lang="en-US" dirty="0" smtClean="0">
                <a:latin typeface="Nokia Pure Text" pitchFamily="34" charset="0"/>
              </a:rPr>
              <a:t>                    – Oracle / </a:t>
            </a:r>
            <a:r>
              <a:rPr lang="en-US" dirty="0" err="1" smtClean="0">
                <a:latin typeface="Nokia Pure Text" pitchFamily="34" charset="0"/>
              </a:rPr>
              <a:t>SQLServer</a:t>
            </a:r>
            <a:r>
              <a:rPr lang="en-US" dirty="0" smtClean="0">
                <a:latin typeface="Nokia Pure Text" pitchFamily="34" charset="0"/>
              </a:rPr>
              <a:t> / </a:t>
            </a:r>
            <a:r>
              <a:rPr lang="en-US" dirty="0" err="1" smtClean="0">
                <a:latin typeface="Nokia Pure Text" pitchFamily="34" charset="0"/>
              </a:rPr>
              <a:t>PostgreSQL</a:t>
            </a:r>
            <a:r>
              <a:rPr lang="en-US" dirty="0" smtClean="0">
                <a:latin typeface="Nokia Pure Text" pitchFamily="34" charset="0"/>
              </a:rPr>
              <a:t> / MySQL / SQLite</a:t>
            </a:r>
          </a:p>
          <a:p>
            <a:r>
              <a:rPr lang="en-US" dirty="0" smtClean="0">
                <a:latin typeface="Nokia Pure Text" pitchFamily="34" charset="0"/>
              </a:rPr>
              <a:t>Works with all RDF releases since 2010 Q4</a:t>
            </a:r>
            <a:endParaRPr lang="en-US" dirty="0">
              <a:latin typeface="Nokia Pure Text" pitchFamily="34" charset="0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043F78-5D07-41F2-AF33-589FFCF83182}" type="slidenum">
              <a:rPr lang="en-US">
                <a:latin typeface="Nokia Pure Text" pitchFamily="34" charset="0"/>
              </a:rPr>
              <a:pPr/>
              <a:t>2</a:t>
            </a:fld>
            <a:endParaRPr lang="en-US">
              <a:latin typeface="Nokia Pure Text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>
                <a:latin typeface="Nokia Pure Text" pitchFamily="34" charset="0"/>
              </a:rPr>
              <a:t>RDF Viewer</a:t>
            </a:r>
            <a:endParaRPr lang="en-US" dirty="0" smtClean="0">
              <a:latin typeface="Nokia Pure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3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  <a:noFill/>
          <a:ln w="28575">
            <a:noFill/>
          </a:ln>
        </p:spPr>
        <p:txBody>
          <a:bodyPr/>
          <a:lstStyle/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NOKIA Content outside RDF can be integrated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… by simply specifying the file path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Following slides show non-RDF content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09407"/>
          </a:xfrm>
        </p:spPr>
        <p:txBody>
          <a:bodyPr/>
          <a:lstStyle/>
          <a:p>
            <a:r>
              <a:rPr lang="de-DE" dirty="0" smtClean="0"/>
              <a:t>Non-RDF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E9AF-64BE-4D67-909D-9F193355B73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POI Brand Icons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5" y="1447800"/>
            <a:ext cx="8877955" cy="4050526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9"/>
          <p:cNvSpPr>
            <a:spLocks noChangeArrowheads="1"/>
          </p:cNvSpPr>
          <p:nvPr/>
        </p:nvSpPr>
        <p:spPr bwMode="auto">
          <a:xfrm rot="1454183">
            <a:off x="7125636" y="1677036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76E4BA-F253-491A-9B7E-1312EBAD8222}" type="slidenum">
              <a:rPr lang="en-US"/>
              <a:pPr/>
              <a:t>22</a:t>
            </a:fld>
            <a:endParaRPr lang="en-US"/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/>
              <a:t>2D Landmarks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2133600" cy="57535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69" y="1148648"/>
            <a:ext cx="5840031" cy="525215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Right Arrow 13"/>
          <p:cNvSpPr>
            <a:spLocks noChangeArrowheads="1"/>
          </p:cNvSpPr>
          <p:nvPr/>
        </p:nvSpPr>
        <p:spPr bwMode="auto">
          <a:xfrm rot="599106">
            <a:off x="2268748" y="187193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36757" y="1984924"/>
            <a:ext cx="1019355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406" y="233542"/>
            <a:ext cx="3558819" cy="2689284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C:\Users\wbecke\Desktop\Clipboard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05" y="4730104"/>
            <a:ext cx="7810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fld id="{D576E4BA-F253-491A-9B7E-1312EBAD8222}" type="slidenum">
              <a:rPr lang="en-US"/>
              <a:pPr/>
              <a:t>23</a:t>
            </a:fld>
            <a:endParaRPr lang="en-US"/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/>
              <a:t>3D Landmarks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3239806" cy="154070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3908348" cy="337286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05200"/>
            <a:ext cx="3270426" cy="318883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67" y="1955370"/>
            <a:ext cx="2278854" cy="152389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 bwMode="auto">
          <a:xfrm>
            <a:off x="4343400" y="5638800"/>
            <a:ext cx="1007007" cy="75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+mj-lt"/>
              </a:rPr>
              <a:t>Switch to </a:t>
            </a:r>
          </a:p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+mj-lt"/>
              </a:rPr>
              <a:t>3D mode</a:t>
            </a: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4714331" y="2842843"/>
            <a:ext cx="1019355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337870" y="1480870"/>
            <a:ext cx="295819" cy="304692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 rot="4275667">
            <a:off x="1106801" y="2538043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0" name="Right Arrow 19"/>
          <p:cNvSpPr>
            <a:spLocks noChangeArrowheads="1"/>
          </p:cNvSpPr>
          <p:nvPr/>
        </p:nvSpPr>
        <p:spPr bwMode="auto">
          <a:xfrm rot="16788528">
            <a:off x="6272887" y="2917556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>
            <a:off x="4482305" y="4198138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551ECE-AEA0-430D-A9F8-928ACCCA4D30}" type="slidenum">
              <a:rPr lang="en-US"/>
              <a:pPr/>
              <a:t>24</a:t>
            </a:fld>
            <a:endParaRPr lang="en-US"/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smtClean="0"/>
              <a:t>POI XML Products</a:t>
            </a:r>
            <a:endParaRPr lang="en-US" smtClean="0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1" y="1190625"/>
            <a:ext cx="7315200" cy="48291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276" name="Right Arrow 12"/>
          <p:cNvSpPr>
            <a:spLocks noChangeArrowheads="1"/>
          </p:cNvSpPr>
          <p:nvPr/>
        </p:nvSpPr>
        <p:spPr bwMode="auto">
          <a:xfrm rot="6721016">
            <a:off x="1939109" y="3692525"/>
            <a:ext cx="3429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5639571" y="5686425"/>
            <a:ext cx="1828800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127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1524000"/>
            <a:ext cx="2108200" cy="504825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280" name="Right Arrow 16"/>
          <p:cNvSpPr>
            <a:spLocks noChangeArrowheads="1"/>
          </p:cNvSpPr>
          <p:nvPr/>
        </p:nvSpPr>
        <p:spPr bwMode="auto">
          <a:xfrm rot="1248834">
            <a:off x="6486728" y="2997553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" y="1888273"/>
            <a:ext cx="2741942" cy="266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3794745" y="2126675"/>
            <a:ext cx="295819" cy="304692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7" name="Picture 3" descr="C:\Users\wbecke\Desktop\Clipboard0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8716">
            <a:off x="3878133" y="2227080"/>
            <a:ext cx="346710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fld id="{E565E9AF-64BE-4D67-909D-9F193355B73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Guided Tours</a:t>
            </a:r>
            <a:endParaRPr lang="en-US" dirty="0"/>
          </a:p>
        </p:txBody>
      </p:sp>
      <p:pic>
        <p:nvPicPr>
          <p:cNvPr id="1026" name="Picture 2" descr="image00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3362325" cy="1666594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age00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2182945" cy="228899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Arrow 17"/>
          <p:cNvSpPr>
            <a:spLocks noChangeArrowheads="1"/>
          </p:cNvSpPr>
          <p:nvPr/>
        </p:nvSpPr>
        <p:spPr bwMode="auto">
          <a:xfrm>
            <a:off x="3619500" y="113809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9050" algn="ctr">
            <a:solidFill>
              <a:srgbClr val="0156BB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8" name="Picture 4" descr="image00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066800"/>
            <a:ext cx="2051014" cy="189280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Arrow 17"/>
          <p:cNvSpPr>
            <a:spLocks noChangeArrowheads="1"/>
          </p:cNvSpPr>
          <p:nvPr/>
        </p:nvSpPr>
        <p:spPr bwMode="auto">
          <a:xfrm>
            <a:off x="6400800" y="15240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9050" algn="ctr">
            <a:solidFill>
              <a:srgbClr val="0156BB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9" name="Picture 5" descr="image00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48000"/>
            <a:ext cx="2133600" cy="151524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00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800600"/>
            <a:ext cx="2761755" cy="185484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17"/>
          <p:cNvSpPr>
            <a:spLocks noChangeArrowheads="1"/>
          </p:cNvSpPr>
          <p:nvPr/>
        </p:nvSpPr>
        <p:spPr bwMode="auto">
          <a:xfrm rot="5400000">
            <a:off x="7734300" y="28575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9050" algn="ctr">
            <a:solidFill>
              <a:srgbClr val="0156BB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32" name="Picture 8" descr="image00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00600"/>
            <a:ext cx="2906306" cy="186562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64137"/>
            <a:ext cx="2476500" cy="174055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8" name="Right Arrow 17"/>
          <p:cNvSpPr>
            <a:spLocks noChangeArrowheads="1"/>
          </p:cNvSpPr>
          <p:nvPr/>
        </p:nvSpPr>
        <p:spPr bwMode="auto">
          <a:xfrm rot="16200000">
            <a:off x="910692" y="4233429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9050" algn="ctr">
            <a:solidFill>
              <a:srgbClr val="0156BB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496" y="2564137"/>
            <a:ext cx="3105150" cy="225829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4304330"/>
            <a:ext cx="2104672" cy="2243794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Right Arrow 17"/>
          <p:cNvSpPr>
            <a:spLocks noChangeArrowheads="1"/>
          </p:cNvSpPr>
          <p:nvPr/>
        </p:nvSpPr>
        <p:spPr bwMode="auto">
          <a:xfrm rot="10800000">
            <a:off x="5326181" y="5109009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9050" algn="ctr">
            <a:solidFill>
              <a:srgbClr val="0156BB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41" name="Right Arrow 17"/>
          <p:cNvSpPr>
            <a:spLocks noChangeArrowheads="1"/>
          </p:cNvSpPr>
          <p:nvPr/>
        </p:nvSpPr>
        <p:spPr bwMode="auto">
          <a:xfrm rot="11846785">
            <a:off x="5594234" y="378206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9050" algn="ctr">
            <a:solidFill>
              <a:srgbClr val="0156BB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8" name="Right Arrow 17"/>
          <p:cNvSpPr>
            <a:spLocks noChangeArrowheads="1"/>
          </p:cNvSpPr>
          <p:nvPr/>
        </p:nvSpPr>
        <p:spPr bwMode="auto">
          <a:xfrm rot="10800000">
            <a:off x="3124200" y="52578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9050" algn="ctr">
            <a:solidFill>
              <a:srgbClr val="0156BB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0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fld id="{FF6762B1-355F-4692-813D-FD77B5B74019}" type="slidenum">
              <a:rPr lang="en-US"/>
              <a:pPr/>
              <a:t>26</a:t>
            </a:fld>
            <a:endParaRPr lang="en-US"/>
          </a:p>
        </p:txBody>
      </p:sp>
      <p:sp>
        <p:nvSpPr>
          <p:cNvPr id="12296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8000" cy="35907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sz="3600" dirty="0" smtClean="0"/>
              <a:t>Enhanced Junction View + 2D Signs</a:t>
            </a:r>
            <a:endParaRPr lang="en-US" sz="3600" dirty="0" smtClean="0"/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5943600" cy="2337371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45420"/>
            <a:ext cx="3707503" cy="315579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119" y="3352800"/>
            <a:ext cx="2791671" cy="2209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 bwMode="auto">
          <a:xfrm>
            <a:off x="5534178" y="5810646"/>
            <a:ext cx="128272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+mj-lt"/>
              </a:rPr>
              <a:t>Plan a Route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68" y="6176858"/>
            <a:ext cx="790575" cy="59055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3795941">
            <a:off x="1362058" y="3047999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 rot="10596777">
            <a:off x="2684408" y="213551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 rot="20665838">
            <a:off x="5512879" y="50292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5903749" y="2205206"/>
            <a:ext cx="295819" cy="304692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5869244" y="6454881"/>
            <a:ext cx="295819" cy="304692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190623" y="2440318"/>
            <a:ext cx="295819" cy="304692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21" name="Picture 3" descr="C:\Users\wbecke\Desktop\Clipboard01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8716">
            <a:off x="1274011" y="2540723"/>
            <a:ext cx="346710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6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19250"/>
            <a:ext cx="3105576" cy="359092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3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407692-443E-446B-A7AC-1BC51FE78E13}" type="slidenum">
              <a:rPr lang="en-US"/>
              <a:pPr/>
              <a:t>27</a:t>
            </a:fld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8991600" cy="359073"/>
          </a:xfrm>
          <a:prstGeom prst="rect">
            <a:avLst/>
          </a:prstGeo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de-DE" sz="3600" dirty="0" smtClean="0"/>
              <a:t>2D Generalized Junction Visuals + Signs</a:t>
            </a:r>
            <a:endParaRPr lang="en-US" sz="3600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00600"/>
            <a:ext cx="3467100" cy="196215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320" name="Right Arrow 10"/>
          <p:cNvSpPr>
            <a:spLocks noChangeArrowheads="1"/>
          </p:cNvSpPr>
          <p:nvPr/>
        </p:nvSpPr>
        <p:spPr bwMode="auto">
          <a:xfrm rot="4561427">
            <a:off x="1223348" y="420001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5" name="Right Arrow 10"/>
          <p:cNvSpPr>
            <a:spLocks noChangeArrowheads="1"/>
          </p:cNvSpPr>
          <p:nvPr/>
        </p:nvSpPr>
        <p:spPr bwMode="auto">
          <a:xfrm>
            <a:off x="3904252" y="48768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6" name="TextBox 15"/>
          <p:cNvSpPr txBox="1"/>
          <p:nvPr/>
        </p:nvSpPr>
        <p:spPr bwMode="auto">
          <a:xfrm>
            <a:off x="3845938" y="5410200"/>
            <a:ext cx="74411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+mj-lt"/>
              </a:rPr>
              <a:t>Plan a</a:t>
            </a:r>
            <a:br>
              <a:rPr lang="en-US" sz="1800" kern="0" dirty="0" smtClean="0">
                <a:solidFill>
                  <a:schemeClr val="bg1"/>
                </a:solidFill>
                <a:latin typeface="+mj-lt"/>
              </a:rPr>
            </a:br>
            <a:r>
              <a:rPr lang="en-US" sz="1800" kern="0" dirty="0" smtClean="0">
                <a:solidFill>
                  <a:schemeClr val="bg1"/>
                </a:solidFill>
                <a:latin typeface="+mj-lt"/>
              </a:rPr>
              <a:t>Route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056670" y="3461137"/>
            <a:ext cx="295819" cy="304692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4" name="Picture 3" descr="C:\Users\wbecke\Desktop\Clipboard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7801">
            <a:off x="1165385" y="3509207"/>
            <a:ext cx="346710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8" y="792170"/>
            <a:ext cx="266553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ight Arrow 10"/>
          <p:cNvSpPr>
            <a:spLocks noChangeArrowheads="1"/>
          </p:cNvSpPr>
          <p:nvPr/>
        </p:nvSpPr>
        <p:spPr bwMode="auto">
          <a:xfrm rot="7318778">
            <a:off x="1389546" y="2714204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5" y="6072664"/>
            <a:ext cx="5905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3876180" y="5960978"/>
            <a:ext cx="342898" cy="348271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876800"/>
            <a:ext cx="210502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3137950" y="2251625"/>
            <a:ext cx="342898" cy="348271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143000"/>
            <a:ext cx="4463195" cy="277317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65DEC1-871C-4086-A79A-DFD44B10FB02}" type="slidenum">
              <a:rPr lang="en-US"/>
              <a:pPr/>
              <a:t>28</a:t>
            </a:fld>
            <a:endParaRPr lang="en-US"/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/>
              <a:t>Motorway Junction Objects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 bwMode="auto">
          <a:xfrm>
            <a:off x="4800600" y="3810000"/>
            <a:ext cx="12827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+mj-lt"/>
              </a:rPr>
              <a:t>Plan a Route</a:t>
            </a:r>
          </a:p>
        </p:txBody>
      </p:sp>
      <p:sp>
        <p:nvSpPr>
          <p:cNvPr id="14343" name="Right Arrow 7"/>
          <p:cNvSpPr>
            <a:spLocks noChangeArrowheads="1"/>
          </p:cNvSpPr>
          <p:nvPr/>
        </p:nvSpPr>
        <p:spPr bwMode="auto">
          <a:xfrm rot="4738461">
            <a:off x="1713381" y="181584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0" name="Oval 13"/>
          <p:cNvSpPr>
            <a:spLocks noChangeArrowheads="1"/>
          </p:cNvSpPr>
          <p:nvPr/>
        </p:nvSpPr>
        <p:spPr bwMode="auto">
          <a:xfrm>
            <a:off x="7845035" y="3748331"/>
            <a:ext cx="361543" cy="3810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8277597" y="3748331"/>
            <a:ext cx="361543" cy="3810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22698"/>
            <a:ext cx="3619500" cy="36195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3484897"/>
            <a:ext cx="2971801" cy="296008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 bwMode="auto">
          <a:xfrm>
            <a:off x="914400" y="6396335"/>
            <a:ext cx="17764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+mj-lt"/>
              </a:rPr>
              <a:t>Switch to 3D mode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372" y="4237755"/>
            <a:ext cx="4034713" cy="262024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64" y="3429000"/>
            <a:ext cx="2426536" cy="105913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228599" y="1321278"/>
            <a:ext cx="2057401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6" name="Right Arrow 25"/>
          <p:cNvSpPr>
            <a:spLocks noChangeArrowheads="1"/>
          </p:cNvSpPr>
          <p:nvPr/>
        </p:nvSpPr>
        <p:spPr bwMode="auto">
          <a:xfrm>
            <a:off x="3046006" y="5085188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7" name="Right Arrow 26"/>
          <p:cNvSpPr>
            <a:spLocks noChangeArrowheads="1"/>
          </p:cNvSpPr>
          <p:nvPr/>
        </p:nvSpPr>
        <p:spPr bwMode="auto">
          <a:xfrm rot="17094666">
            <a:off x="5856949" y="369290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24" y="5791200"/>
            <a:ext cx="1485900" cy="52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3486307" y="5917672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6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476" y="63549"/>
            <a:ext cx="3466324" cy="670923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6" y="2735227"/>
            <a:ext cx="4543656" cy="403755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44" y="488836"/>
            <a:ext cx="8388000" cy="35907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Advanced 3D City Models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6" y="946612"/>
            <a:ext cx="3127860" cy="15240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78745" y="1348812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66422" y="4572000"/>
            <a:ext cx="723275" cy="7514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+mj-lt"/>
              </a:rPr>
              <a:t>Plan a</a:t>
            </a:r>
          </a:p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+mj-lt"/>
              </a:rPr>
              <a:t>Route</a:t>
            </a: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4787986" y="5180074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 rot="3405432">
            <a:off x="1505852" y="1954958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019800"/>
            <a:ext cx="3019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128059" y="6274438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114230" y="5963187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92" y="2588130"/>
            <a:ext cx="1485900" cy="52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>
            <a:spLocks noChangeArrowheads="1"/>
          </p:cNvSpPr>
          <p:nvPr/>
        </p:nvSpPr>
        <p:spPr bwMode="auto">
          <a:xfrm rot="6345505">
            <a:off x="2432240" y="30861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2722575" y="2714602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7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3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0643"/>
            <a:ext cx="3055905" cy="280035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2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058695-B8FA-4DFC-95CF-54D294B5CE75}" type="slidenum">
              <a:rPr lang="en-US"/>
              <a:pPr/>
              <a:t>3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>
                <a:latin typeface="Nokia Pure Text" pitchFamily="34" charset="0"/>
              </a:rPr>
              <a:t>Carto Areas / Lines / POIs</a:t>
            </a:r>
            <a:endParaRPr lang="en-US" dirty="0" smtClean="0">
              <a:latin typeface="Nokia Pure Text" pitchFamily="34" charset="0"/>
            </a:endParaRPr>
          </a:p>
        </p:txBody>
      </p:sp>
      <p:pic>
        <p:nvPicPr>
          <p:cNvPr id="5125" name="Picture 3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0"/>
            <a:ext cx="3190875" cy="2820988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7" name="Picture 3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3595688" cy="27336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3508694" cy="2636837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4838700" cy="168592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152400" y="3352800"/>
            <a:ext cx="10647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b="1" kern="0" dirty="0" smtClean="0">
                <a:solidFill>
                  <a:schemeClr val="bg1"/>
                </a:solidFill>
                <a:latin typeface="Nokia Pure Text" pitchFamily="34" charset="0"/>
              </a:rPr>
              <a:t>2D &amp; 3D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029200"/>
            <a:ext cx="1473455" cy="162714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359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Transport &amp; Pedestrian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04800" y="1143000"/>
            <a:ext cx="5715000" cy="16764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>
                <a:solidFill>
                  <a:schemeClr val="bg1"/>
                </a:solidFill>
                <a:latin typeface="Nokia Pure Text" pitchFamily="34" charset="0"/>
              </a:rPr>
              <a:t>Virtual Connections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  <a:latin typeface="Nokia Pure Text" pitchFamily="34" charset="0"/>
              </a:rPr>
              <a:t>Display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  <a:latin typeface="Nokia Pure Text" pitchFamily="34" charset="0"/>
              </a:rPr>
              <a:t>Routing</a:t>
            </a:r>
          </a:p>
          <a:p>
            <a:r>
              <a:rPr lang="en-US" dirty="0" smtClean="0">
                <a:solidFill>
                  <a:schemeClr val="bg1"/>
                </a:solidFill>
                <a:latin typeface="Nokia Pure Text" pitchFamily="34" charset="0"/>
              </a:rPr>
              <a:t>Schematic</a:t>
            </a:r>
            <a:r>
              <a:rPr lang="de-DE" dirty="0" smtClean="0">
                <a:solidFill>
                  <a:schemeClr val="bg1"/>
                </a:solidFill>
                <a:latin typeface="Nokia Pure Text" pitchFamily="34" charset="0"/>
              </a:rPr>
              <a:t> Transit </a:t>
            </a:r>
            <a:r>
              <a:rPr lang="de-DE" dirty="0" err="1" smtClean="0">
                <a:solidFill>
                  <a:schemeClr val="bg1"/>
                </a:solidFill>
                <a:latin typeface="Nokia Pure Text" pitchFamily="34" charset="0"/>
              </a:rPr>
              <a:t>Lines</a:t>
            </a:r>
            <a:endParaRPr lang="de-DE" dirty="0" smtClean="0">
              <a:solidFill>
                <a:schemeClr val="bg1"/>
              </a:solidFill>
              <a:latin typeface="Nokia Pure Text" pitchFamily="34" charset="0"/>
            </a:endParaRPr>
          </a:p>
          <a:p>
            <a:pPr lvl="1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19600"/>
            <a:ext cx="4117680" cy="229552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486400" y="1143000"/>
            <a:ext cx="3334351" cy="3200400"/>
            <a:chOff x="5486400" y="1371600"/>
            <a:chExt cx="3486751" cy="3352801"/>
          </a:xfrm>
        </p:grpSpPr>
        <p:pic>
          <p:nvPicPr>
            <p:cNvPr id="2050" name="Picture 8" descr="EyeCandy_2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371600"/>
              <a:ext cx="3486751" cy="335280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5562600" y="1371600"/>
              <a:ext cx="1219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defTabSz="914400" eaLnBrk="1" latinLnBrk="0" hangingPunct="1">
                <a:lnSpc>
                  <a:spcPct val="100000"/>
                </a:lnSpc>
                <a:spcBef>
                  <a:spcPts val="100"/>
                </a:spcBef>
                <a:buSzPct val="75000"/>
                <a:tabLst/>
              </a:pPr>
              <a:r>
                <a:rPr lang="de-DE" sz="1800" kern="0" dirty="0" smtClean="0">
                  <a:latin typeface="Nokia Pure Text" pitchFamily="34" charset="0"/>
                </a:rPr>
                <a:t>Display</a:t>
              </a:r>
              <a:endParaRPr lang="en-US" sz="1800" kern="0" dirty="0" err="1" smtClean="0">
                <a:latin typeface="Nokia Pure Text" pitchFamily="34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3971925" cy="273367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ight Arrow 7"/>
          <p:cNvSpPr>
            <a:spLocks noChangeArrowheads="1"/>
          </p:cNvSpPr>
          <p:nvPr/>
        </p:nvSpPr>
        <p:spPr bwMode="auto">
          <a:xfrm rot="250649">
            <a:off x="4235256" y="526256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09800"/>
            <a:ext cx="1746456" cy="208396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Traffic Patterns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5844473" cy="4130724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42" y="4572000"/>
            <a:ext cx="2617761" cy="213412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7483329" y="3308193"/>
            <a:ext cx="662322" cy="214312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130298" y="2948888"/>
            <a:ext cx="428639" cy="214312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4099302" y="1343186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0" name="Right Arrow 7"/>
          <p:cNvSpPr>
            <a:spLocks noChangeArrowheads="1"/>
          </p:cNvSpPr>
          <p:nvPr/>
        </p:nvSpPr>
        <p:spPr bwMode="auto">
          <a:xfrm rot="9604985">
            <a:off x="3420067" y="3095958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6271648" y="5646813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3" name="Right Arrow 7"/>
          <p:cNvSpPr>
            <a:spLocks noChangeArrowheads="1"/>
          </p:cNvSpPr>
          <p:nvPr/>
        </p:nvSpPr>
        <p:spPr bwMode="auto">
          <a:xfrm rot="16200000">
            <a:off x="6791501" y="429682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0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457200"/>
            <a:ext cx="8388000" cy="525465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dirty="0" err="1" smtClean="0"/>
              <a:t>LiDAR</a:t>
            </a:r>
            <a:r>
              <a:rPr lang="en-US" sz="4000" dirty="0" smtClean="0"/>
              <a:t> Point Clouds  (NAVTEQ True)</a:t>
            </a:r>
            <a:endParaRPr lang="en-US" sz="4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208615" cy="449744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46286"/>
            <a:ext cx="4148068" cy="4092514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Oval 13"/>
          <p:cNvSpPr>
            <a:spLocks noChangeArrowheads="1"/>
          </p:cNvSpPr>
          <p:nvPr/>
        </p:nvSpPr>
        <p:spPr bwMode="auto">
          <a:xfrm>
            <a:off x="3042248" y="1846052"/>
            <a:ext cx="1148751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8" name="Right Arrow 7"/>
          <p:cNvSpPr>
            <a:spLocks noChangeArrowheads="1"/>
          </p:cNvSpPr>
          <p:nvPr/>
        </p:nvSpPr>
        <p:spPr bwMode="auto">
          <a:xfrm rot="8392896">
            <a:off x="2399135" y="2001342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71800"/>
            <a:ext cx="2571750" cy="10287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ight Arrow 10"/>
          <p:cNvSpPr>
            <a:spLocks noChangeArrowheads="1"/>
          </p:cNvSpPr>
          <p:nvPr/>
        </p:nvSpPr>
        <p:spPr bwMode="auto">
          <a:xfrm rot="570474">
            <a:off x="5082119" y="364499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19200"/>
            <a:ext cx="3962400" cy="255754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22560"/>
            <a:ext cx="1688519" cy="52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86200"/>
            <a:ext cx="4542880" cy="192119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Digital Terrain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3005137" cy="69622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253044" y="1390286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" y="2133600"/>
            <a:ext cx="3529144" cy="443388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ight Arrow 9"/>
          <p:cNvSpPr>
            <a:spLocks noChangeArrowheads="1"/>
          </p:cNvSpPr>
          <p:nvPr/>
        </p:nvSpPr>
        <p:spPr bwMode="auto">
          <a:xfrm rot="3974585">
            <a:off x="377906" y="1852522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3810623" y="427359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953000"/>
            <a:ext cx="1590675" cy="164077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362450" y="6263226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 rot="16200000">
            <a:off x="5524500" y="35433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7177125" y="3123969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7" name="Picture 4" descr="C:\Users\wbecke\Desktop\Clipboard01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505199"/>
            <a:ext cx="7810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2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0940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Venue Maps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1957387" cy="109965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00400"/>
            <a:ext cx="3465116" cy="194493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7135033" y="3712370"/>
            <a:ext cx="265585" cy="47863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95400"/>
            <a:ext cx="2104043" cy="199981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Content Placeholder 2"/>
          <p:cNvSpPr>
            <a:spLocks noGrp="1"/>
          </p:cNvSpPr>
          <p:nvPr>
            <p:ph idx="4294967295"/>
          </p:nvPr>
        </p:nvSpPr>
        <p:spPr>
          <a:xfrm>
            <a:off x="304800" y="1143000"/>
            <a:ext cx="5715000" cy="16764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>
                <a:solidFill>
                  <a:schemeClr val="bg1"/>
                </a:solidFill>
                <a:latin typeface="Nokia Pure Text" pitchFamily="34" charset="0"/>
              </a:rPr>
              <a:t>Display</a:t>
            </a:r>
          </a:p>
          <a:p>
            <a:pPr eaLnBrk="1" hangingPunct="1"/>
            <a:r>
              <a:rPr lang="de-DE" dirty="0" smtClean="0">
                <a:solidFill>
                  <a:schemeClr val="bg1"/>
                </a:solidFill>
                <a:latin typeface="Nokia Pure Text" pitchFamily="34" charset="0"/>
              </a:rPr>
              <a:t>Routing</a:t>
            </a:r>
          </a:p>
          <a:p>
            <a:pPr lvl="1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228" y="3581399"/>
            <a:ext cx="5532723" cy="321720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572000"/>
            <a:ext cx="1420329" cy="113036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ight Arrow 6"/>
          <p:cNvSpPr>
            <a:spLocks noChangeArrowheads="1"/>
          </p:cNvSpPr>
          <p:nvPr/>
        </p:nvSpPr>
        <p:spPr bwMode="auto">
          <a:xfrm rot="3586963">
            <a:off x="1333500" y="30099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 rot="450172">
            <a:off x="3472130" y="4876576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7" name="Right Arrow 26"/>
          <p:cNvSpPr>
            <a:spLocks noChangeArrowheads="1"/>
          </p:cNvSpPr>
          <p:nvPr/>
        </p:nvSpPr>
        <p:spPr bwMode="auto">
          <a:xfrm rot="16576664">
            <a:off x="6497672" y="315023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519023" y="2649748"/>
            <a:ext cx="1357309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2278557" y="4902453"/>
            <a:ext cx="1151877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4ECC-2EB9-4399-B072-B53D46A7B74E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359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Enhanced Elevation Contours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85" y="1760349"/>
            <a:ext cx="8134350" cy="418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984806" y="3052705"/>
            <a:ext cx="34107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43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4ECC-2EB9-4399-B072-B53D46A7B74E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09407"/>
          </a:xfrm>
        </p:spPr>
        <p:txBody>
          <a:bodyPr/>
          <a:lstStyle/>
          <a:p>
            <a:r>
              <a:rPr lang="en-US" dirty="0" smtClean="0"/>
              <a:t>High Priority Updates (DDF)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1095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50" y="1214112"/>
            <a:ext cx="3162300" cy="250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" y="1457539"/>
            <a:ext cx="7620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8" name="Right Arrow 7"/>
          <p:cNvSpPr>
            <a:spLocks noChangeArrowheads="1"/>
          </p:cNvSpPr>
          <p:nvPr/>
        </p:nvSpPr>
        <p:spPr bwMode="auto">
          <a:xfrm rot="1923798">
            <a:off x="1481100" y="1676338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4697975" y="3174112"/>
            <a:ext cx="457200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rot="385159">
            <a:off x="5456735" y="307986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35" y="2367779"/>
            <a:ext cx="257175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7309335" y="3385782"/>
            <a:ext cx="381000" cy="298916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 rot="8740031">
            <a:off x="5476000" y="383425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3179775" y="1405876"/>
            <a:ext cx="533400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 rot="2899318">
            <a:off x="4080781" y="2352294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28" y="4343398"/>
            <a:ext cx="4289607" cy="240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58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  <a:noFill/>
          <a:ln w="28575">
            <a:noFill/>
          </a:ln>
        </p:spPr>
        <p:txBody>
          <a:bodyPr/>
          <a:lstStyle/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HERE Platform Web Services can be integrated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… just an access key required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Following slides show Services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09407"/>
          </a:xfrm>
        </p:spPr>
        <p:txBody>
          <a:bodyPr/>
          <a:lstStyle/>
          <a:p>
            <a:r>
              <a:rPr lang="de-DE" dirty="0" smtClean="0"/>
              <a:t>Platform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8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77" y="1184696"/>
            <a:ext cx="8842807" cy="513493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B148E4-CDA1-41D9-BE02-D783B1D7C0BF}" type="slidenum">
              <a:rPr lang="en-US"/>
              <a:pPr/>
              <a:t>38</a:t>
            </a:fld>
            <a:endParaRPr lang="en-US"/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/>
              <a:t>Real Time Traffic</a:t>
            </a:r>
            <a:endParaRPr lang="en-US" dirty="0" smtClean="0"/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6788992" y="1380226"/>
            <a:ext cx="16002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36E227-BCB8-4461-91FF-2FAD3617B676}" type="slidenum">
              <a:rPr lang="en-US"/>
              <a:pPr/>
              <a:t>39</a:t>
            </a:fld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/>
              <a:t>Air Travel Status</a:t>
            </a:r>
            <a:endParaRPr lang="en-US" dirty="0" smtClean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8" y="1295400"/>
            <a:ext cx="5867400" cy="394335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3577098" y="3124200"/>
            <a:ext cx="3048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639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579" y="1807224"/>
            <a:ext cx="2998787" cy="497205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392" name="Right Arrow 8"/>
          <p:cNvSpPr>
            <a:spLocks noChangeArrowheads="1"/>
          </p:cNvSpPr>
          <p:nvPr/>
        </p:nvSpPr>
        <p:spPr bwMode="auto">
          <a:xfrm rot="12216715">
            <a:off x="2886469" y="273345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6393" name="Right Arrow 9"/>
          <p:cNvSpPr>
            <a:spLocks noChangeArrowheads="1"/>
          </p:cNvSpPr>
          <p:nvPr/>
        </p:nvSpPr>
        <p:spPr bwMode="auto">
          <a:xfrm rot="425570">
            <a:off x="5698801" y="2270182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6394" name="Right Arrow 10"/>
          <p:cNvSpPr>
            <a:spLocks noChangeArrowheads="1"/>
          </p:cNvSpPr>
          <p:nvPr/>
        </p:nvSpPr>
        <p:spPr bwMode="auto">
          <a:xfrm rot="4679442">
            <a:off x="7199466" y="3369324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D88DA8-9B8C-4F88-B30B-7AC483DD6017}" type="slidenum">
              <a:rPr lang="en-US"/>
              <a:pPr/>
              <a:t>4</a:t>
            </a:fld>
            <a:endParaRPr lang="en-US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386068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sz="4000" dirty="0" smtClean="0"/>
              <a:t>Map Objects</a:t>
            </a:r>
            <a:endParaRPr lang="en-US" sz="4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67200"/>
            <a:ext cx="3657600" cy="2410848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3470948" cy="3990508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057400"/>
            <a:ext cx="3631431" cy="2038818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54" name="Right Arrow 10"/>
          <p:cNvSpPr>
            <a:spLocks noChangeArrowheads="1"/>
          </p:cNvSpPr>
          <p:nvPr/>
        </p:nvSpPr>
        <p:spPr bwMode="auto">
          <a:xfrm>
            <a:off x="3657600" y="28956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1143000"/>
            <a:ext cx="8013700" cy="4546600"/>
          </a:xfrm>
          <a:prstGeom prst="rect">
            <a:avLst/>
          </a:prstGeom>
        </p:spPr>
        <p:txBody>
          <a:bodyPr/>
          <a:lstStyle/>
          <a:p>
            <a:pPr marL="457200" indent="-457200" eaLnBrk="1" hangingPunct="1">
              <a:buFont typeface="Arial" pitchFamily="34" charset="0"/>
              <a:buChar char="•"/>
            </a:pPr>
            <a:r>
              <a:rPr lang="de-DE" sz="1800" dirty="0" smtClean="0"/>
              <a:t>Browse Map Objects: Node, Link, Cartos, Admins... </a:t>
            </a:r>
          </a:p>
          <a:p>
            <a:pPr marL="457200" indent="-457200" eaLnBrk="1" hangingPunct="1">
              <a:buFont typeface="Arial" pitchFamily="34" charset="0"/>
              <a:buChar char="•"/>
            </a:pPr>
            <a:r>
              <a:rPr lang="de-DE" sz="1800" dirty="0" smtClean="0"/>
              <a:t>Navigate through the map via database reference</a:t>
            </a:r>
            <a:endParaRPr lang="en-US" sz="1800" dirty="0">
              <a:latin typeface="Nokia Pure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431800" y="1863868"/>
            <a:ext cx="8013700" cy="43972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E9AF-64BE-4D67-909D-9F193355B73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347276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NLP Routing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65266"/>
            <a:ext cx="8534400" cy="5141979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5029200" y="5834927"/>
            <a:ext cx="757535" cy="909447"/>
            <a:chOff x="5177135" y="5548169"/>
            <a:chExt cx="609600" cy="725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ight Arrow 9"/>
            <p:cNvSpPr>
              <a:spLocks noChangeArrowheads="1"/>
            </p:cNvSpPr>
            <p:nvPr/>
          </p:nvSpPr>
          <p:spPr bwMode="auto">
            <a:xfrm rot="17011415">
              <a:off x="5139035" y="5586269"/>
              <a:ext cx="685800" cy="609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4A8F0"/>
            </a:solidFill>
            <a:ln w="12700" algn="ctr">
              <a:solidFill>
                <a:schemeClr val="accent1"/>
              </a:solidFill>
              <a:round/>
              <a:headEnd/>
              <a:tailEnd/>
            </a:ln>
          </p:spPr>
          <p:txBody>
            <a:bodyPr tIns="91440" bIns="91440">
              <a:spAutoFit/>
            </a:bodyPr>
            <a:lstStyle/>
            <a:p>
              <a:pPr marL="173038" indent="-173038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17035443">
              <a:off x="5119125" y="5817570"/>
              <a:ext cx="713573" cy="198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de-DE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Fastest </a:t>
              </a:r>
              <a:r>
                <a:rPr lang="de-DE" sz="1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Now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0445" y="4691894"/>
            <a:ext cx="749390" cy="589573"/>
            <a:chOff x="3170445" y="4443268"/>
            <a:chExt cx="749390" cy="609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ight Arrow 9"/>
            <p:cNvSpPr>
              <a:spLocks noChangeArrowheads="1"/>
            </p:cNvSpPr>
            <p:nvPr/>
          </p:nvSpPr>
          <p:spPr bwMode="auto">
            <a:xfrm rot="316335">
              <a:off x="3234035" y="4443268"/>
              <a:ext cx="685800" cy="609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4A8F0"/>
            </a:solidFill>
            <a:ln w="12700" algn="ctr">
              <a:solidFill>
                <a:schemeClr val="accent1"/>
              </a:solidFill>
              <a:round/>
              <a:headEnd/>
              <a:tailEnd/>
            </a:ln>
          </p:spPr>
          <p:txBody>
            <a:bodyPr tIns="91440" bIns="91440">
              <a:spAutoFit/>
            </a:bodyPr>
            <a:lstStyle/>
            <a:p>
              <a:pPr marL="173038" indent="-173038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340363">
              <a:off x="3170445" y="4600080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1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Economic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26175" y="3505199"/>
            <a:ext cx="685800" cy="589573"/>
            <a:chOff x="5226175" y="3256573"/>
            <a:chExt cx="685800" cy="609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ight Arrow 13"/>
            <p:cNvSpPr>
              <a:spLocks noChangeArrowheads="1"/>
            </p:cNvSpPr>
            <p:nvPr/>
          </p:nvSpPr>
          <p:spPr bwMode="auto">
            <a:xfrm rot="8130491">
              <a:off x="5226175" y="3256573"/>
              <a:ext cx="685800" cy="609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4A8F0"/>
            </a:solidFill>
            <a:ln w="12700" algn="ctr">
              <a:solidFill>
                <a:schemeClr val="accent1"/>
              </a:solidFill>
              <a:round/>
              <a:headEnd/>
              <a:tailEnd/>
            </a:ln>
          </p:spPr>
          <p:txBody>
            <a:bodyPr tIns="91440" bIns="91440">
              <a:spAutoFit/>
            </a:bodyPr>
            <a:lstStyle/>
            <a:p>
              <a:pPr marL="173038" indent="-173038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008209">
              <a:off x="5314676" y="3424810"/>
              <a:ext cx="5902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1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Scenic</a:t>
              </a:r>
              <a:endPara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6234023" y="1351474"/>
            <a:ext cx="12954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7239000" y="5801212"/>
            <a:ext cx="838200" cy="294787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8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38197"/>
          </a:xfrm>
        </p:spPr>
        <p:txBody>
          <a:bodyPr/>
          <a:lstStyle/>
          <a:p>
            <a:r>
              <a:rPr lang="de-DE" dirty="0" smtClean="0"/>
              <a:t>NLP Routing  - </a:t>
            </a:r>
            <a:r>
              <a:rPr lang="de-DE" dirty="0" err="1" smtClean="0"/>
              <a:t>Isoline</a:t>
            </a:r>
            <a:r>
              <a:rPr lang="de-DE" dirty="0" smtClean="0"/>
              <a:t>, Matrix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516"/>
            <a:ext cx="7010400" cy="4162484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13"/>
          <p:cNvSpPr>
            <a:spLocks noChangeArrowheads="1"/>
          </p:cNvSpPr>
          <p:nvPr/>
        </p:nvSpPr>
        <p:spPr bwMode="auto">
          <a:xfrm>
            <a:off x="4129980" y="1250353"/>
            <a:ext cx="704635" cy="209433"/>
          </a:xfrm>
          <a:prstGeom prst="ellipse">
            <a:avLst/>
          </a:prstGeom>
          <a:solidFill>
            <a:srgbClr val="FF0000">
              <a:alpha val="39999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4408216" y="1418740"/>
            <a:ext cx="704635" cy="209433"/>
          </a:xfrm>
          <a:prstGeom prst="ellipse">
            <a:avLst/>
          </a:prstGeom>
          <a:solidFill>
            <a:srgbClr val="FF0000">
              <a:alpha val="39999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5527224" y="2285607"/>
            <a:ext cx="352318" cy="209433"/>
          </a:xfrm>
          <a:prstGeom prst="ellipse">
            <a:avLst/>
          </a:prstGeom>
          <a:solidFill>
            <a:srgbClr val="FF0000">
              <a:alpha val="39999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54" y="3824362"/>
            <a:ext cx="3031331" cy="291215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004" y="3748162"/>
            <a:ext cx="2019300" cy="590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954" y="4814962"/>
            <a:ext cx="3814762" cy="189497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Right Arrow 9"/>
          <p:cNvSpPr>
            <a:spLocks noChangeArrowheads="1"/>
          </p:cNvSpPr>
          <p:nvPr/>
        </p:nvSpPr>
        <p:spPr bwMode="auto">
          <a:xfrm>
            <a:off x="4669754" y="5881762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 bwMode="auto">
          <a:xfrm flipV="1">
            <a:off x="3831554" y="4043190"/>
            <a:ext cx="2362200" cy="2383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ight Arrow 9"/>
          <p:cNvSpPr>
            <a:spLocks noChangeArrowheads="1"/>
          </p:cNvSpPr>
          <p:nvPr/>
        </p:nvSpPr>
        <p:spPr bwMode="auto">
          <a:xfrm rot="10277532">
            <a:off x="3390899" y="1909693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38197"/>
          </a:xfrm>
        </p:spPr>
        <p:txBody>
          <a:bodyPr/>
          <a:lstStyle/>
          <a:p>
            <a:r>
              <a:rPr lang="de-DE" dirty="0" smtClean="0"/>
              <a:t>NLP Batch Geocoding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4" y="1219200"/>
            <a:ext cx="4294885" cy="489631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97" y="1438275"/>
            <a:ext cx="35718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>
            <a:endCxn id="1026" idx="1"/>
          </p:cNvCxnSpPr>
          <p:nvPr/>
        </p:nvCxnSpPr>
        <p:spPr bwMode="auto">
          <a:xfrm>
            <a:off x="2895600" y="1600200"/>
            <a:ext cx="2352797" cy="338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42" y="5742968"/>
            <a:ext cx="5295900" cy="6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ight Arrow 9"/>
          <p:cNvSpPr>
            <a:spLocks noChangeArrowheads="1"/>
          </p:cNvSpPr>
          <p:nvPr/>
        </p:nvSpPr>
        <p:spPr bwMode="auto">
          <a:xfrm rot="1802810">
            <a:off x="3501243" y="5617132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59" y="2667000"/>
            <a:ext cx="262994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E9AF-64BE-4D67-909D-9F193355B73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NLP Search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2610521" cy="17049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l 13"/>
          <p:cNvSpPr>
            <a:spLocks noChangeArrowheads="1"/>
          </p:cNvSpPr>
          <p:nvPr/>
        </p:nvSpPr>
        <p:spPr bwMode="auto">
          <a:xfrm>
            <a:off x="1631836" y="1626078"/>
            <a:ext cx="838200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7" name="Oval 13"/>
          <p:cNvSpPr>
            <a:spLocks noChangeArrowheads="1"/>
          </p:cNvSpPr>
          <p:nvPr/>
        </p:nvSpPr>
        <p:spPr bwMode="auto">
          <a:xfrm>
            <a:off x="533400" y="1800225"/>
            <a:ext cx="8382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571625"/>
            <a:ext cx="5781675" cy="22383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9"/>
          <p:cNvSpPr>
            <a:spLocks noChangeArrowheads="1"/>
          </p:cNvSpPr>
          <p:nvPr/>
        </p:nvSpPr>
        <p:spPr bwMode="auto">
          <a:xfrm rot="330107">
            <a:off x="2756277" y="230079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5791200" y="2562225"/>
            <a:ext cx="1371600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62" y="4049358"/>
            <a:ext cx="8534400" cy="234340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2038782" y="4264327"/>
            <a:ext cx="854659" cy="237267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2152531" y="4480187"/>
            <a:ext cx="959831" cy="237267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3437501" y="5577452"/>
            <a:ext cx="959831" cy="237267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7" name="Right Arrow 9"/>
          <p:cNvSpPr>
            <a:spLocks noChangeArrowheads="1"/>
          </p:cNvSpPr>
          <p:nvPr/>
        </p:nvSpPr>
        <p:spPr bwMode="auto">
          <a:xfrm rot="11577578">
            <a:off x="1887025" y="5017348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8" name="Right Arrow 9"/>
          <p:cNvSpPr>
            <a:spLocks noChangeArrowheads="1"/>
          </p:cNvSpPr>
          <p:nvPr/>
        </p:nvSpPr>
        <p:spPr bwMode="auto">
          <a:xfrm rot="3039941">
            <a:off x="3094601" y="4755063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9" y="1052446"/>
            <a:ext cx="5801535" cy="943107"/>
          </a:xfrm>
          <a:prstGeom prst="rect">
            <a:avLst/>
          </a:prstGeom>
        </p:spPr>
      </p:pic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167218-4FFB-4041-97F1-2695EE4ABC56}" type="slidenum">
              <a:rPr lang="en-US"/>
              <a:pPr/>
              <a:t>44</a:t>
            </a:fld>
            <a:endParaRPr lang="en-US"/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/>
              <a:t>NLP Satellite Images</a:t>
            </a:r>
            <a:endParaRPr lang="en-US" dirty="0" smtClean="0"/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733425" y="1524000"/>
            <a:ext cx="1066800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858" y="2513144"/>
            <a:ext cx="5596700" cy="4187247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ight Arrow 9"/>
          <p:cNvSpPr>
            <a:spLocks noChangeArrowheads="1"/>
          </p:cNvSpPr>
          <p:nvPr/>
        </p:nvSpPr>
        <p:spPr bwMode="auto">
          <a:xfrm rot="1539069">
            <a:off x="2014478" y="2144699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3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5732" y="224276"/>
            <a:ext cx="8763000" cy="55399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Augmented Reality </a:t>
            </a:r>
            <a:r>
              <a:rPr lang="en-US" sz="3600" dirty="0"/>
              <a:t>Service </a:t>
            </a:r>
            <a:r>
              <a:rPr lang="en-US" sz="3600" dirty="0" smtClean="0"/>
              <a:t>(Live Sight)</a:t>
            </a:r>
            <a:endParaRPr lang="en-US" sz="36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143000"/>
            <a:ext cx="1628804" cy="158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95600"/>
            <a:ext cx="3276600" cy="2282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Oval 13"/>
          <p:cNvSpPr>
            <a:spLocks noChangeArrowheads="1"/>
          </p:cNvSpPr>
          <p:nvPr/>
        </p:nvSpPr>
        <p:spPr bwMode="auto">
          <a:xfrm>
            <a:off x="5334000" y="2971800"/>
            <a:ext cx="591494" cy="246637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467457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/>
          <p:cNvGrpSpPr/>
          <p:nvPr/>
        </p:nvGrpSpPr>
        <p:grpSpPr>
          <a:xfrm>
            <a:off x="2819400" y="4572000"/>
            <a:ext cx="2952273" cy="2057010"/>
            <a:chOff x="1600200" y="4267200"/>
            <a:chExt cx="2952273" cy="2057010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4267200"/>
              <a:ext cx="2952273" cy="2057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/>
            <p:cNvSpPr txBox="1"/>
            <p:nvPr/>
          </p:nvSpPr>
          <p:spPr bwMode="auto">
            <a:xfrm>
              <a:off x="1676400" y="4495800"/>
              <a:ext cx="2362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defTabSz="914400" eaLnBrk="1" latinLnBrk="0" hangingPunct="1">
                <a:lnSpc>
                  <a:spcPct val="100000"/>
                </a:lnSpc>
                <a:spcBef>
                  <a:spcPts val="100"/>
                </a:spcBef>
                <a:buSzPct val="75000"/>
                <a:tabLst/>
              </a:pPr>
              <a:r>
                <a:rPr lang="de-DE" sz="1800" kern="0" dirty="0" smtClean="0">
                  <a:ln w="15875">
                    <a:noFill/>
                  </a:ln>
                  <a:latin typeface="Nokia Pure Text" pitchFamily="34" charset="0"/>
                </a:rPr>
                <a:t>Panorama Viewer</a:t>
              </a:r>
              <a:endParaRPr lang="en-US" sz="1800" kern="0" dirty="0" err="1" smtClean="0">
                <a:ln w="15875">
                  <a:noFill/>
                </a:ln>
                <a:latin typeface="Nokia Pure Text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1143000"/>
            <a:ext cx="2438400" cy="1593273"/>
            <a:chOff x="4648200" y="1371600"/>
            <a:chExt cx="2438400" cy="159327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371600"/>
              <a:ext cx="1752600" cy="1593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 bwMode="auto">
            <a:xfrm>
              <a:off x="4724400" y="1371600"/>
              <a:ext cx="2362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defTabSz="914400" eaLnBrk="1" latinLnBrk="0" hangingPunct="1">
                <a:lnSpc>
                  <a:spcPct val="100000"/>
                </a:lnSpc>
                <a:spcBef>
                  <a:spcPts val="100"/>
                </a:spcBef>
                <a:buSzPct val="75000"/>
                <a:tabLst/>
              </a:pPr>
              <a:r>
                <a:rPr lang="de-DE" sz="1800" kern="0" dirty="0" err="1" smtClean="0">
                  <a:ln w="15875">
                    <a:noFill/>
                  </a:ln>
                  <a:latin typeface="Nokia Pure Text" pitchFamily="34" charset="0"/>
                </a:rPr>
                <a:t>Coverage</a:t>
              </a:r>
              <a:r>
                <a:rPr lang="de-DE" sz="1800" kern="0" dirty="0" smtClean="0">
                  <a:ln w="15875">
                    <a:noFill/>
                  </a:ln>
                  <a:latin typeface="Nokia Pure Text" pitchFamily="34" charset="0"/>
                </a:rPr>
                <a:t> Area</a:t>
              </a:r>
              <a:endParaRPr lang="en-US" sz="1800" kern="0" dirty="0" err="1" smtClean="0">
                <a:ln w="15875">
                  <a:noFill/>
                </a:ln>
                <a:latin typeface="Nokia Pure Text" pitchFamily="34" charset="0"/>
              </a:endParaRPr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6629400" y="1752600"/>
            <a:ext cx="458016" cy="271773"/>
            <a:chOff x="4953000" y="5638800"/>
            <a:chExt cx="1145039" cy="6794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Oval 31"/>
            <p:cNvSpPr/>
            <p:nvPr/>
          </p:nvSpPr>
          <p:spPr bwMode="auto">
            <a:xfrm>
              <a:off x="4953000" y="56388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miter lim="800000"/>
              <a:headEnd/>
              <a:tailEnd/>
            </a:ln>
          </p:spPr>
          <p:txBody>
            <a:bodyPr wrap="square" tIns="91440" bIns="91440" rtlCol="0" anchor="ctr" anchorCtr="0">
              <a:noAutofit/>
            </a:bodyPr>
            <a:lstStyle/>
            <a:p>
              <a:pPr algn="l" eaLnBrk="0" hangingPunct="0">
                <a:lnSpc>
                  <a:spcPct val="100000"/>
                </a:lnSpc>
                <a:spcBef>
                  <a:spcPts val="100"/>
                </a:spcBef>
                <a:buClrTx/>
                <a:buSzTx/>
                <a:buFontTx/>
                <a:buNone/>
                <a:tabLst>
                  <a:tab pos="1485900" algn="l"/>
                </a:tabLst>
              </a:pPr>
              <a:endParaRPr lang="en-US" sz="1800" dirty="0" err="1" smtClean="0">
                <a:latin typeface="Arial Narrow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rot="1762844">
              <a:off x="5414199" y="6178568"/>
              <a:ext cx="683840" cy="139664"/>
            </a:xfrm>
            <a:prstGeom prst="rect">
              <a:avLst/>
            </a:prstGeom>
            <a:solidFill>
              <a:schemeClr val="bg1"/>
            </a:solidFill>
            <a:ln w="28575">
              <a:noFill/>
              <a:miter lim="800000"/>
              <a:headEnd/>
              <a:tailEnd/>
            </a:ln>
          </p:spPr>
          <p:txBody>
            <a:bodyPr wrap="square" tIns="91440" bIns="91440" rtlCol="0" anchor="ctr" anchorCtr="0">
              <a:noAutofit/>
            </a:bodyPr>
            <a:lstStyle/>
            <a:p>
              <a:pPr algn="l" eaLnBrk="0" hangingPunct="0">
                <a:lnSpc>
                  <a:spcPct val="100000"/>
                </a:lnSpc>
                <a:spcBef>
                  <a:spcPts val="100"/>
                </a:spcBef>
                <a:buClrTx/>
                <a:buSzTx/>
                <a:buFontTx/>
                <a:buNone/>
                <a:tabLst>
                  <a:tab pos="1485900" algn="l"/>
                </a:tabLst>
              </a:pPr>
              <a:endParaRPr lang="en-US" sz="1800" dirty="0" err="1" smtClean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9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8000" cy="6155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Auto Cloud Parking Info</a:t>
            </a:r>
            <a:endParaRPr 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996151"/>
            <a:ext cx="1524000" cy="109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457200" y="1455410"/>
            <a:ext cx="914400" cy="1964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9" y="2184375"/>
            <a:ext cx="81534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>
            <a:spLocks noChangeArrowheads="1"/>
          </p:cNvSpPr>
          <p:nvPr/>
        </p:nvSpPr>
        <p:spPr bwMode="auto">
          <a:xfrm rot="841264">
            <a:off x="2425831" y="150190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5916100" y="3546450"/>
            <a:ext cx="990600" cy="2726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7004672" y="4231053"/>
            <a:ext cx="990600" cy="2726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1" name="Right Arrow 10"/>
          <p:cNvSpPr>
            <a:spLocks noChangeArrowheads="1"/>
          </p:cNvSpPr>
          <p:nvPr/>
        </p:nvSpPr>
        <p:spPr bwMode="auto">
          <a:xfrm rot="10195289">
            <a:off x="5636178" y="4303654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2" name="Picture 3" descr="C:\Users\wbecke\Desktop\Clipboard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8716">
            <a:off x="2349293" y="4438457"/>
            <a:ext cx="346710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24" y="4437037"/>
            <a:ext cx="1534255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>
            <a:spLocks noChangeArrowheads="1"/>
          </p:cNvSpPr>
          <p:nvPr/>
        </p:nvSpPr>
        <p:spPr bwMode="auto">
          <a:xfrm rot="9926132">
            <a:off x="1606188" y="4422685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7" y="2242583"/>
            <a:ext cx="88582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8000" cy="6155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Auto Cloud Electric Vehicle Charging</a:t>
            </a:r>
            <a:endParaRPr 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996151"/>
            <a:ext cx="1524000" cy="109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457200" y="1455410"/>
            <a:ext cx="914400" cy="1964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8" name="Right Arrow 7"/>
          <p:cNvSpPr>
            <a:spLocks noChangeArrowheads="1"/>
          </p:cNvSpPr>
          <p:nvPr/>
        </p:nvSpPr>
        <p:spPr bwMode="auto">
          <a:xfrm rot="841264">
            <a:off x="2425831" y="150190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5908351" y="3368223"/>
            <a:ext cx="990600" cy="2726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6928740" y="4278322"/>
            <a:ext cx="990600" cy="2726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1" name="Right Arrow 10"/>
          <p:cNvSpPr>
            <a:spLocks noChangeArrowheads="1"/>
          </p:cNvSpPr>
          <p:nvPr/>
        </p:nvSpPr>
        <p:spPr bwMode="auto">
          <a:xfrm rot="11224058">
            <a:off x="5410200" y="413223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2" name="Picture 3" descr="C:\Users\wbecke\Desktop\Clipboard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8716">
            <a:off x="2224558" y="3966184"/>
            <a:ext cx="346710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4" y="3886200"/>
            <a:ext cx="1882274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>
            <a:spLocks noChangeArrowheads="1"/>
          </p:cNvSpPr>
          <p:nvPr/>
        </p:nvSpPr>
        <p:spPr bwMode="auto">
          <a:xfrm rot="9179112">
            <a:off x="1575368" y="403726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3569"/>
            <a:ext cx="7696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8000" cy="6155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Auto Cloud Fuel Prices</a:t>
            </a:r>
            <a:endParaRPr 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996151"/>
            <a:ext cx="1524000" cy="109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457200" y="1455410"/>
            <a:ext cx="914400" cy="1964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8" name="Right Arrow 7"/>
          <p:cNvSpPr>
            <a:spLocks noChangeArrowheads="1"/>
          </p:cNvSpPr>
          <p:nvPr/>
        </p:nvSpPr>
        <p:spPr bwMode="auto">
          <a:xfrm rot="841264">
            <a:off x="2425831" y="150190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5746643" y="3202832"/>
            <a:ext cx="806557" cy="2726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6850251" y="4308698"/>
            <a:ext cx="990600" cy="2726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1" name="Right Arrow 10"/>
          <p:cNvSpPr>
            <a:spLocks noChangeArrowheads="1"/>
          </p:cNvSpPr>
          <p:nvPr/>
        </p:nvSpPr>
        <p:spPr bwMode="auto">
          <a:xfrm rot="11224058">
            <a:off x="5410200" y="413223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2" name="Picture 3" descr="C:\Users\wbecke\Desktop\Clipboard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8716">
            <a:off x="4041326" y="4774474"/>
            <a:ext cx="346710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>
            <a:spLocks noChangeArrowheads="1"/>
          </p:cNvSpPr>
          <p:nvPr/>
        </p:nvSpPr>
        <p:spPr bwMode="auto">
          <a:xfrm rot="10212373">
            <a:off x="3198812" y="4559978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1" y="3733800"/>
            <a:ext cx="238681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3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06707"/>
            <a:ext cx="76009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8000" cy="6155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Auto Cloud </a:t>
            </a:r>
            <a:r>
              <a:rPr lang="en-US" sz="4000" dirty="0" smtClean="0"/>
              <a:t>Weather</a:t>
            </a:r>
            <a:endParaRPr 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63" y="238557"/>
            <a:ext cx="1524000" cy="109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6269062" y="697816"/>
            <a:ext cx="914400" cy="1964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8" name="Right Arrow 7"/>
          <p:cNvSpPr>
            <a:spLocks noChangeArrowheads="1"/>
          </p:cNvSpPr>
          <p:nvPr/>
        </p:nvSpPr>
        <p:spPr bwMode="auto">
          <a:xfrm rot="5697800">
            <a:off x="6383362" y="1418814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5862878" y="3272573"/>
            <a:ext cx="806557" cy="2726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6043047" y="3956032"/>
            <a:ext cx="990600" cy="272659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1" name="Right Arrow 10"/>
          <p:cNvSpPr>
            <a:spLocks noChangeArrowheads="1"/>
          </p:cNvSpPr>
          <p:nvPr/>
        </p:nvSpPr>
        <p:spPr bwMode="auto">
          <a:xfrm rot="10314270">
            <a:off x="5211581" y="385124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2" name="Picture 3" descr="C:\Users\wbecke\Desktop\Clipboard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8716">
            <a:off x="4041326" y="4774474"/>
            <a:ext cx="346710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>
            <a:spLocks noChangeArrowheads="1"/>
          </p:cNvSpPr>
          <p:nvPr/>
        </p:nvSpPr>
        <p:spPr bwMode="auto">
          <a:xfrm rot="11053627">
            <a:off x="2348050" y="4128493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3014"/>
            <a:ext cx="1981199" cy="577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1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8000" cy="49244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Link Attributes</a:t>
            </a:r>
            <a:endParaRPr lang="en-US" sz="2400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03476">
            <a:off x="3501609" y="1673634"/>
            <a:ext cx="743776" cy="82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419600" y="1146908"/>
            <a:ext cx="4526594" cy="1071684"/>
            <a:chOff x="4419600" y="1146908"/>
            <a:chExt cx="4526594" cy="107168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19600" y="1146908"/>
              <a:ext cx="4526594" cy="107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799" y="1447800"/>
              <a:ext cx="772101" cy="22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9468" y="2394865"/>
            <a:ext cx="896937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3257670"/>
            <a:ext cx="4410709" cy="329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99810" y="914400"/>
            <a:ext cx="2294943" cy="3293533"/>
            <a:chOff x="399810" y="914400"/>
            <a:chExt cx="2294943" cy="3293533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5"/>
            <a:stretch/>
          </p:blipFill>
          <p:spPr bwMode="auto">
            <a:xfrm>
              <a:off x="399810" y="914400"/>
              <a:ext cx="2294943" cy="3293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051" y="3581400"/>
              <a:ext cx="478366" cy="142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110067" y="4267200"/>
            <a:ext cx="3429000" cy="2438400"/>
          </a:xfrm>
          <a:prstGeom prst="rect">
            <a:avLst/>
          </a:prstGeom>
        </p:spPr>
        <p:txBody>
          <a:bodyPr/>
          <a:lstStyle>
            <a:lvl1pPr marL="341313" indent="-3413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rgbClr val="80BC0C"/>
              </a:buClr>
              <a:buFontTx/>
              <a:buBlip>
                <a:blip r:embed="rId9"/>
              </a:buBlip>
              <a:tabLst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73088" indent="-231775" algn="l" rtl="0" eaLnBrk="1" fontAlgn="base" hangingPunct="1">
              <a:lnSpc>
                <a:spcPts val="2000"/>
              </a:lnSpc>
              <a:spcBef>
                <a:spcPts val="100"/>
              </a:spcBef>
              <a:spcAft>
                <a:spcPts val="600"/>
              </a:spcAft>
              <a:buClr>
                <a:srgbClr val="80BC0C"/>
              </a:buClr>
              <a:buFontTx/>
              <a:buBlip>
                <a:blip r:embed="rId10"/>
              </a:buBlip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804863" indent="-122238" algn="l" rtl="0" eaLnBrk="1" fontAlgn="base" hangingPunct="1">
              <a:lnSpc>
                <a:spcPts val="2000"/>
              </a:lnSpc>
              <a:spcBef>
                <a:spcPts val="100"/>
              </a:spcBef>
              <a:spcAft>
                <a:spcPts val="600"/>
              </a:spcAft>
              <a:buClr>
                <a:schemeClr val="accent1"/>
              </a:buClr>
              <a:buFont typeface="Arial Narrow" pitchFamily="34" charset="0"/>
              <a:buChar char="-"/>
              <a:defRPr sz="1800">
                <a:solidFill>
                  <a:schemeClr val="tx1"/>
                </a:solidFill>
                <a:latin typeface="Arial Narrow" pitchFamily="34" charset="0"/>
              </a:defRPr>
            </a:lvl3pPr>
            <a:lvl4pPr marL="914400" indent="-109538" algn="l" rtl="0" eaLnBrk="1" fontAlgn="base" hangingPunct="1">
              <a:lnSpc>
                <a:spcPts val="2000"/>
              </a:lnSpc>
              <a:spcBef>
                <a:spcPts val="100"/>
              </a:spcBef>
              <a:spcAft>
                <a:spcPts val="600"/>
              </a:spcAft>
              <a:buClr>
                <a:schemeClr val="accent1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143000" indent="-109538" algn="l" rtl="0" eaLnBrk="1" fontAlgn="base" hangingPunct="1">
              <a:lnSpc>
                <a:spcPts val="2000"/>
              </a:lnSpc>
              <a:spcBef>
                <a:spcPts val="100"/>
              </a:spcBef>
              <a:spcAft>
                <a:spcPts val="600"/>
              </a:spcAft>
              <a:buClr>
                <a:schemeClr val="accent1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Arial Narrow" pitchFamily="34" charset="0"/>
              </a:defRPr>
            </a:lvl5pPr>
            <a:lvl6pPr marL="16002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0574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5146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29718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smtClean="0">
                <a:solidFill>
                  <a:schemeClr val="bg1"/>
                </a:solidFill>
                <a:latin typeface="Nokia Pure Text" pitchFamily="34" charset="0"/>
              </a:rPr>
              <a:t> </a:t>
            </a:r>
            <a:r>
              <a:rPr lang="de-DE" sz="1400" kern="0" dirty="0" smtClean="0">
                <a:solidFill>
                  <a:schemeClr val="bg1"/>
                </a:solidFill>
                <a:latin typeface="Nokia Pure Text" pitchFamily="34" charset="0"/>
              </a:rPr>
              <a:t>Content:</a:t>
            </a:r>
          </a:p>
          <a:p>
            <a:pPr lvl="1">
              <a:lnSpc>
                <a:spcPct val="100000"/>
              </a:lnSpc>
            </a:pPr>
            <a:r>
              <a:rPr lang="de-DE" sz="1200" kern="0" dirty="0" smtClean="0">
                <a:solidFill>
                  <a:schemeClr val="bg1"/>
                </a:solidFill>
                <a:latin typeface="Nokia Pure Text"/>
              </a:rPr>
              <a:t>RDF_LINK</a:t>
            </a:r>
          </a:p>
          <a:p>
            <a:pPr lvl="1">
              <a:lnSpc>
                <a:spcPct val="100000"/>
              </a:lnSpc>
            </a:pPr>
            <a:r>
              <a:rPr lang="de-DE" sz="1200" kern="0" dirty="0" smtClean="0">
                <a:solidFill>
                  <a:schemeClr val="bg1"/>
                </a:solidFill>
                <a:latin typeface="Nokia Pure Text"/>
              </a:rPr>
              <a:t>RDF_NAV_LINK</a:t>
            </a:r>
          </a:p>
          <a:p>
            <a:pPr lvl="1">
              <a:lnSpc>
                <a:spcPct val="100000"/>
              </a:lnSpc>
            </a:pPr>
            <a:r>
              <a:rPr lang="de-DE" sz="1200" kern="0" dirty="0" smtClean="0">
                <a:solidFill>
                  <a:schemeClr val="bg1"/>
                </a:solidFill>
                <a:latin typeface="Nokia Pure Text"/>
              </a:rPr>
              <a:t>RDF_NAV_LINK_STATUS</a:t>
            </a:r>
          </a:p>
          <a:p>
            <a:pPr lvl="1">
              <a:lnSpc>
                <a:spcPct val="100000"/>
              </a:lnSpc>
            </a:pPr>
            <a:r>
              <a:rPr lang="de-DE" sz="1200" kern="0" dirty="0" smtClean="0">
                <a:solidFill>
                  <a:schemeClr val="bg1"/>
                </a:solidFill>
                <a:latin typeface="Nokia Pure Text"/>
              </a:rPr>
              <a:t>CONDITIONS like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de-DE" sz="1200" kern="0" dirty="0" smtClean="0">
                <a:solidFill>
                  <a:schemeClr val="bg1"/>
                </a:solidFill>
                <a:latin typeface="Nokia Pure Text"/>
              </a:rPr>
              <a:t>             </a:t>
            </a:r>
            <a:r>
              <a:rPr lang="de-DE" sz="1000" kern="0" dirty="0" smtClean="0">
                <a:solidFill>
                  <a:schemeClr val="bg1"/>
                </a:solidFill>
                <a:latin typeface="Nokia Pure Text"/>
              </a:rPr>
              <a:t>CONDITION_ID</a:t>
            </a:r>
            <a:r>
              <a:rPr lang="de-DE" sz="1000" kern="0" dirty="0">
                <a:solidFill>
                  <a:schemeClr val="bg1"/>
                </a:solidFill>
                <a:latin typeface="Nokia Pure Text"/>
              </a:rPr>
              <a:t>, CONDITION_TYPE, </a:t>
            </a:r>
            <a:r>
              <a:rPr lang="de-DE" sz="1000" kern="0" dirty="0" smtClean="0">
                <a:solidFill>
                  <a:schemeClr val="bg1"/>
                </a:solidFill>
                <a:latin typeface="Nokia Pure Text"/>
              </a:rPr>
              <a:t>             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de-DE" sz="1000" kern="0" dirty="0">
                <a:solidFill>
                  <a:schemeClr val="bg1"/>
                </a:solidFill>
                <a:latin typeface="Nokia Pure Text"/>
              </a:rPr>
              <a:t> </a:t>
            </a:r>
            <a:r>
              <a:rPr lang="de-DE" sz="1000" kern="0" dirty="0" smtClean="0">
                <a:solidFill>
                  <a:schemeClr val="bg1"/>
                </a:solidFill>
                <a:latin typeface="Nokia Pure Text"/>
              </a:rPr>
              <a:t>               ATTR_DESCRIPTION</a:t>
            </a:r>
            <a:r>
              <a:rPr lang="de-DE" sz="1000" kern="0" dirty="0">
                <a:solidFill>
                  <a:schemeClr val="bg1"/>
                </a:solidFill>
                <a:latin typeface="Nokia Pure Text"/>
              </a:rPr>
              <a:t>, </a:t>
            </a:r>
            <a:r>
              <a:rPr lang="de-DE" sz="1000" kern="0" dirty="0" smtClean="0">
                <a:solidFill>
                  <a:schemeClr val="bg1"/>
                </a:solidFill>
                <a:latin typeface="Nokia Pure Text"/>
              </a:rPr>
              <a:t>SEQ_NUM, NODE_ID</a:t>
            </a:r>
          </a:p>
          <a:p>
            <a:pPr lvl="2">
              <a:lnSpc>
                <a:spcPct val="100000"/>
              </a:lnSpc>
            </a:pPr>
            <a:endParaRPr lang="de-DE" sz="1000" kern="0" dirty="0" smtClean="0">
              <a:solidFill>
                <a:schemeClr val="bg1"/>
              </a:solidFill>
              <a:latin typeface="Nokia Pure Text"/>
            </a:endParaRPr>
          </a:p>
        </p:txBody>
      </p:sp>
    </p:spTree>
    <p:extLst>
      <p:ext uri="{BB962C8B-B14F-4D97-AF65-F5344CB8AC3E}">
        <p14:creationId xmlns:p14="http://schemas.microsoft.com/office/powerpoint/2010/main" val="254244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F3DE7E-AE0B-4FAD-96BE-8052CBB5921F}" type="slidenum">
              <a:rPr lang="en-US"/>
              <a:pPr/>
              <a:t>50</a:t>
            </a:fld>
            <a:endParaRPr lang="en-US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228600" y="130846"/>
            <a:ext cx="8388000" cy="61555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de-DE" sz="4000" dirty="0" smtClean="0"/>
              <a:t>Field Drive Imagery   (internal only)</a:t>
            </a:r>
            <a:endParaRPr lang="en-US" sz="4000" dirty="0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13778"/>
            <a:ext cx="6457950" cy="302895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437" name="Right Arrow 5"/>
          <p:cNvSpPr>
            <a:spLocks noChangeArrowheads="1"/>
          </p:cNvSpPr>
          <p:nvPr/>
        </p:nvSpPr>
        <p:spPr bwMode="auto">
          <a:xfrm rot="4429491">
            <a:off x="4533900" y="15621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84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47" y="4267200"/>
            <a:ext cx="1352550" cy="47625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440" name="Right Arrow 8"/>
          <p:cNvSpPr>
            <a:spLocks noChangeArrowheads="1"/>
          </p:cNvSpPr>
          <p:nvPr/>
        </p:nvSpPr>
        <p:spPr bwMode="auto">
          <a:xfrm rot="10380248">
            <a:off x="3201105" y="2930534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8441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06" y="4005530"/>
            <a:ext cx="5486400" cy="2763837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442" name="Right Arrow 10"/>
          <p:cNvSpPr>
            <a:spLocks noChangeArrowheads="1"/>
          </p:cNvSpPr>
          <p:nvPr/>
        </p:nvSpPr>
        <p:spPr bwMode="auto">
          <a:xfrm rot="3079646">
            <a:off x="3006731" y="398047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38197"/>
          </a:xfrm>
        </p:spPr>
        <p:txBody>
          <a:bodyPr/>
          <a:lstStyle/>
          <a:p>
            <a:r>
              <a:rPr lang="de-DE" dirty="0" smtClean="0"/>
              <a:t>Run </a:t>
            </a:r>
            <a:r>
              <a:rPr lang="de-DE" dirty="0" err="1" smtClean="0"/>
              <a:t>RDFViewer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31800" y="1485900"/>
            <a:ext cx="8102600" cy="4546600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Operating Systems</a:t>
            </a:r>
          </a:p>
          <a:p>
            <a:pPr lvl="1"/>
            <a:r>
              <a:rPr lang="en-US" dirty="0" smtClean="0"/>
              <a:t>Windows 32 / 64 bit</a:t>
            </a:r>
          </a:p>
          <a:p>
            <a:pPr lvl="1"/>
            <a:r>
              <a:rPr lang="en-US" dirty="0" smtClean="0"/>
              <a:t>Linux 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      </a:t>
            </a:r>
            <a:r>
              <a:rPr lang="en-US" sz="1200" dirty="0" smtClean="0">
                <a:solidFill>
                  <a:schemeClr val="bg1"/>
                </a:solidFill>
              </a:rPr>
              <a:t>( SQLite</a:t>
            </a:r>
            <a:r>
              <a:rPr lang="en-US" sz="1200" dirty="0">
                <a:solidFill>
                  <a:schemeClr val="bg1"/>
                </a:solidFill>
              </a:rPr>
              <a:t>, OpenGL and </a:t>
            </a:r>
            <a:r>
              <a:rPr lang="en-US" sz="1200" dirty="0" err="1">
                <a:solidFill>
                  <a:schemeClr val="bg1"/>
                </a:solidFill>
              </a:rPr>
              <a:t>SQLServer</a:t>
            </a:r>
            <a:r>
              <a:rPr lang="en-US" sz="1200" dirty="0">
                <a:solidFill>
                  <a:schemeClr val="bg1"/>
                </a:solidFill>
              </a:rPr>
              <a:t> int. Auth. not </a:t>
            </a:r>
            <a:r>
              <a:rPr lang="en-US" sz="1200" dirty="0" smtClean="0">
                <a:solidFill>
                  <a:schemeClr val="bg1"/>
                </a:solidFill>
              </a:rPr>
              <a:t>supported )</a:t>
            </a:r>
          </a:p>
          <a:p>
            <a:pPr marL="341313" lvl="1" indent="0">
              <a:buNone/>
            </a:pPr>
            <a:endParaRPr lang="en-US" baseline="30000" dirty="0" smtClean="0"/>
          </a:p>
          <a:p>
            <a:r>
              <a:rPr lang="en-US" sz="2400" dirty="0" smtClean="0"/>
              <a:t>Java </a:t>
            </a:r>
            <a:r>
              <a:rPr lang="en-US" sz="2400" smtClean="0"/>
              <a:t>≥ 1.7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dirty="0" smtClean="0"/>
              <a:t>RDF map on Oracle, MS </a:t>
            </a:r>
            <a:r>
              <a:rPr lang="en-US" dirty="0" err="1" smtClean="0"/>
              <a:t>SQLServer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MySQL, SQLite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de-DE" dirty="0"/>
              <a:t>N</a:t>
            </a:r>
            <a:r>
              <a:rPr lang="de-DE" dirty="0" smtClean="0"/>
              <a:t>etwork </a:t>
            </a:r>
            <a:r>
              <a:rPr lang="en-US" dirty="0" smtClean="0"/>
              <a:t>≥ </a:t>
            </a:r>
            <a:r>
              <a:rPr lang="de-DE" dirty="0" smtClean="0"/>
              <a:t>10 Mbit/s between RDFViewer and database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E9AF-64BE-4D67-909D-9F193355B73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396006"/>
          </a:xfrm>
          <a:prstGeom prst="rect">
            <a:avLst/>
          </a:prstGeom>
        </p:spPr>
        <p:txBody>
          <a:bodyPr/>
          <a:lstStyle/>
          <a:p>
            <a:r>
              <a:rPr lang="en-US" sz="3600" dirty="0" smtClean="0"/>
              <a:t>Hardware &amp; Software Requirements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767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1219200"/>
            <a:ext cx="8382000" cy="51816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Download URL: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tcs.navteq.com</a:t>
            </a:r>
            <a:r>
              <a:rPr lang="en-US" dirty="0" smtClean="0">
                <a:hlinkClick r:id="rId2"/>
              </a:rPr>
              <a:t>/http-proxy/</a:t>
            </a:r>
            <a:r>
              <a:rPr lang="en-US" dirty="0" err="1" smtClean="0">
                <a:hlinkClick r:id="rId2"/>
              </a:rPr>
              <a:t>RDFViewer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 smtClean="0"/>
              <a:t>Unpack </a:t>
            </a:r>
            <a:r>
              <a:rPr lang="en-US" dirty="0" smtClean="0"/>
              <a:t>ZIP archive into an installation directory</a:t>
            </a:r>
          </a:p>
          <a:p>
            <a:r>
              <a:rPr lang="en-US" dirty="0" smtClean="0"/>
              <a:t>No configuration required</a:t>
            </a:r>
          </a:p>
          <a:p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 err="1" smtClean="0"/>
              <a:t>RDFViewer</a:t>
            </a:r>
            <a:r>
              <a:rPr lang="en-US" dirty="0" smtClean="0"/>
              <a:t> using “run.bat”</a:t>
            </a:r>
          </a:p>
          <a:p>
            <a:pPr lvl="1"/>
            <a:r>
              <a:rPr lang="de-DE" dirty="0" smtClean="0"/>
              <a:t>Choose a database</a:t>
            </a:r>
            <a:endParaRPr lang="de-DE" dirty="0"/>
          </a:p>
          <a:p>
            <a:pPr lvl="1"/>
            <a:r>
              <a:rPr lang="de-DE" dirty="0" smtClean="0"/>
              <a:t>Web </a:t>
            </a:r>
            <a:r>
              <a:rPr lang="de-DE" dirty="0"/>
              <a:t>service </a:t>
            </a:r>
            <a:r>
              <a:rPr lang="de-DE" dirty="0" smtClean="0"/>
              <a:t>lists </a:t>
            </a:r>
            <a:r>
              <a:rPr lang="de-DE" dirty="0"/>
              <a:t>all available RDF map </a:t>
            </a:r>
            <a:r>
              <a:rPr lang="de-DE" dirty="0" smtClean="0"/>
              <a:t>databases (optional)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Online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E9AF-64BE-4D67-909D-9F193355B73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 + Run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43400"/>
            <a:ext cx="20955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79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52400" y="1143000"/>
            <a:ext cx="8013700" cy="45466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Pre-compile RDF map</a:t>
            </a:r>
          </a:p>
          <a:p>
            <a:pPr lvl="1"/>
            <a:r>
              <a:rPr lang="de-DE" dirty="0"/>
              <a:t>approx. 8 hours for EU</a:t>
            </a:r>
          </a:p>
          <a:p>
            <a:pPr lvl="1"/>
            <a:r>
              <a:rPr lang="de-DE" dirty="0"/>
              <a:t>creates one RDFPL_ database table per map display layer</a:t>
            </a:r>
          </a:p>
          <a:p>
            <a:pPr lvl="1"/>
            <a:r>
              <a:rPr lang="de-DE" dirty="0"/>
              <a:t>For non-RDF content, the file paths must be </a:t>
            </a:r>
            <a:r>
              <a:rPr lang="de-DE" dirty="0" smtClean="0"/>
              <a:t>given</a:t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/>
              <a:t>downloaded from EDD, untar-ed)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Pre-Compile Maps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08496"/>
            <a:ext cx="34290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6400800" y="1447800"/>
            <a:ext cx="10668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6157285" y="2971800"/>
            <a:ext cx="2834315" cy="128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buFont typeface="Wingdings" pitchFamily="2" charset="2"/>
              <a:buChar char="Ø"/>
              <a:tabLst/>
            </a:pPr>
            <a:r>
              <a:rPr lang="en-US" sz="1400" kern="0" dirty="0" smtClean="0">
                <a:solidFill>
                  <a:schemeClr val="bg1"/>
                </a:solidFill>
                <a:latin typeface="Nokia Pure Text" pitchFamily="34" charset="0"/>
              </a:rPr>
              <a:t>multiple paths “ ; ” separated</a:t>
            </a:r>
          </a:p>
          <a:p>
            <a:pPr marL="285750" marR="0" indent="-28575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buFont typeface="Wingdings" pitchFamily="2" charset="2"/>
              <a:buChar char="Ø"/>
              <a:tabLst/>
            </a:pPr>
            <a:endParaRPr lang="en-US" sz="1400" kern="0" dirty="0">
              <a:solidFill>
                <a:schemeClr val="bg1"/>
              </a:solidFill>
              <a:latin typeface="Nokia Pure Text" pitchFamily="34" charset="0"/>
            </a:endParaRPr>
          </a:p>
          <a:p>
            <a:pPr marL="285750" indent="-285750">
              <a:spcBef>
                <a:spcPts val="100"/>
              </a:spcBef>
              <a:buSzPct val="75000"/>
              <a:buFont typeface="Wingdings" pitchFamily="2" charset="2"/>
              <a:buChar char="Ø"/>
            </a:pPr>
            <a:r>
              <a:rPr lang="en-US" sz="1400" kern="0" dirty="0">
                <a:solidFill>
                  <a:schemeClr val="bg1"/>
                </a:solidFill>
                <a:latin typeface="Nokia Pure Text" pitchFamily="34" charset="0"/>
              </a:rPr>
              <a:t>For the Junction View layer,</a:t>
            </a:r>
            <a:br>
              <a:rPr lang="en-US" sz="1400" kern="0" dirty="0">
                <a:solidFill>
                  <a:schemeClr val="bg1"/>
                </a:solidFill>
                <a:latin typeface="Nokia Pure Text" pitchFamily="34" charset="0"/>
              </a:rPr>
            </a:br>
            <a:r>
              <a:rPr lang="en-US" sz="1400" kern="0" dirty="0">
                <a:solidFill>
                  <a:schemeClr val="bg1"/>
                </a:solidFill>
                <a:latin typeface="Nokia Pure Text" pitchFamily="34" charset="0"/>
              </a:rPr>
              <a:t>also enter the path to the</a:t>
            </a:r>
            <a:br>
              <a:rPr lang="en-US" sz="1400" kern="0" dirty="0">
                <a:solidFill>
                  <a:schemeClr val="bg1"/>
                </a:solidFill>
                <a:latin typeface="Nokia Pure Text" pitchFamily="34" charset="0"/>
              </a:rPr>
            </a:br>
            <a:r>
              <a:rPr lang="en-US" sz="1400" kern="0" dirty="0">
                <a:solidFill>
                  <a:schemeClr val="bg1"/>
                </a:solidFill>
                <a:latin typeface="Nokia Pure Text" pitchFamily="34" charset="0"/>
              </a:rPr>
              <a:t>Sign As Real </a:t>
            </a:r>
            <a:r>
              <a:rPr lang="en-US" sz="1400" kern="0" dirty="0" smtClean="0">
                <a:solidFill>
                  <a:schemeClr val="bg1"/>
                </a:solidFill>
                <a:latin typeface="Nokia Pure Text" pitchFamily="34" charset="0"/>
              </a:rPr>
              <a:t>Files</a:t>
            </a:r>
            <a:endParaRPr lang="en-US" sz="1400" kern="0" dirty="0">
              <a:solidFill>
                <a:schemeClr val="bg1"/>
              </a:solidFill>
              <a:latin typeface="Nokia Pure Tex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5678478" cy="348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3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  <a:noFill/>
          <a:ln w="28575">
            <a:noFill/>
          </a:ln>
        </p:spPr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lvl="1">
              <a:buNone/>
            </a:pPr>
            <a:r>
              <a:rPr lang="en-US" sz="2800" dirty="0" err="1" smtClean="0"/>
              <a:t>RDFViewer</a:t>
            </a:r>
            <a:r>
              <a:rPr lang="en-US" sz="2800" dirty="0" smtClean="0"/>
              <a:t> comes with Tools:</a:t>
            </a:r>
          </a:p>
          <a:p>
            <a:pPr lvl="1">
              <a:buNone/>
            </a:pPr>
            <a:endParaRPr lang="en-US" sz="2800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RDF Installer</a:t>
            </a:r>
            <a:endParaRPr lang="en-US" dirty="0" smtClean="0">
              <a:sym typeface="Wingdings" pitchFamily="2" charset="2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ym typeface="Wingdings" pitchFamily="2" charset="2"/>
              </a:rPr>
              <a:t>RDF Clipper / Merger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ym typeface="Wingdings" pitchFamily="2" charset="2"/>
              </a:rPr>
              <a:t>Export to File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ym typeface="Wingdings" pitchFamily="2" charset="2"/>
              </a:rPr>
              <a:t>Import from File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ym typeface="Wingdings" pitchFamily="2" charset="2"/>
              </a:rPr>
              <a:t>Connect GPS Receiver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ym typeface="Wingdings" pitchFamily="2" charset="2"/>
              </a:rPr>
              <a:t>Create polygons for all admin boundaries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Rasterize 2D Generalized Junctions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8000" cy="409407"/>
          </a:xfrm>
        </p:spPr>
        <p:txBody>
          <a:bodyPr/>
          <a:lstStyle/>
          <a:p>
            <a:r>
              <a:rPr lang="de-DE" dirty="0" smtClean="0"/>
              <a:t>RDF Tools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1000" y="1219200"/>
            <a:ext cx="8013700" cy="45466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into Oracle, </a:t>
            </a:r>
            <a:r>
              <a:rPr lang="en-US" dirty="0" err="1" smtClean="0"/>
              <a:t>SQLServer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MySQL, SQLite</a:t>
            </a:r>
          </a:p>
          <a:p>
            <a:r>
              <a:rPr lang="en-US" dirty="0" smtClean="0"/>
              <a:t>empty database must be created manually</a:t>
            </a:r>
          </a:p>
          <a:p>
            <a:r>
              <a:rPr lang="en-US" dirty="0"/>
              <a:t>RDF TAR files from EDD must be unpacked</a:t>
            </a:r>
            <a:endParaRPr lang="en-US" dirty="0">
              <a:sym typeface="Wingdings" pitchFamily="2" charset="2"/>
            </a:endParaRPr>
          </a:p>
          <a:p>
            <a:r>
              <a:rPr lang="en-US" dirty="0" smtClean="0"/>
              <a:t>open </a:t>
            </a:r>
            <a:r>
              <a:rPr lang="en-US" dirty="0"/>
              <a:t>it in </a:t>
            </a:r>
            <a:r>
              <a:rPr lang="en-US" dirty="0" err="1"/>
              <a:t>RDFViewer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Error message “Database </a:t>
            </a:r>
            <a:r>
              <a:rPr lang="en-US" dirty="0" err="1">
                <a:sym typeface="Wingdings" pitchFamily="2" charset="2"/>
              </a:rPr>
              <a:t>emtpy</a:t>
            </a:r>
            <a:r>
              <a:rPr lang="en-US" dirty="0" smtClean="0">
                <a:sym typeface="Wingdings" pitchFamily="2" charset="2"/>
              </a:rPr>
              <a:t>”</a:t>
            </a:r>
          </a:p>
          <a:p>
            <a:r>
              <a:rPr lang="en-US" dirty="0">
                <a:sym typeface="Wingdings" pitchFamily="2" charset="2"/>
              </a:rPr>
              <a:t>s</a:t>
            </a:r>
            <a:r>
              <a:rPr lang="en-US" dirty="0" smtClean="0">
                <a:sym typeface="Wingdings" pitchFamily="2" charset="2"/>
              </a:rPr>
              <a:t>pecify </a:t>
            </a:r>
            <a:r>
              <a:rPr lang="en-US" dirty="0">
                <a:sym typeface="Wingdings" pitchFamily="2" charset="2"/>
              </a:rPr>
              <a:t>a temp </a:t>
            </a:r>
            <a:r>
              <a:rPr lang="en-US" dirty="0" smtClean="0">
                <a:sym typeface="Wingdings" pitchFamily="2" charset="2"/>
              </a:rPr>
              <a:t>directory </a:t>
            </a:r>
            <a:r>
              <a:rPr lang="en-US" sz="1200" dirty="0">
                <a:sym typeface="Wingdings" pitchFamily="2" charset="2"/>
              </a:rPr>
              <a:t>big enough to store </a:t>
            </a:r>
            <a:r>
              <a:rPr lang="en-US" sz="1200" dirty="0" smtClean="0">
                <a:sym typeface="Wingdings" pitchFamily="2" charset="2"/>
              </a:rPr>
              <a:t>unzipped </a:t>
            </a:r>
            <a:r>
              <a:rPr lang="en-US" sz="1200" dirty="0" err="1">
                <a:sym typeface="Wingdings" pitchFamily="2" charset="2"/>
              </a:rPr>
              <a:t>loaderfiles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8000" cy="8925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smtClean="0"/>
              <a:t>Tools</a:t>
            </a:r>
            <a:r>
              <a:rPr lang="de-DE" sz="4000" dirty="0" smtClean="0"/>
              <a:t/>
            </a:r>
            <a:br>
              <a:rPr lang="de-DE" sz="4000" dirty="0" smtClean="0"/>
            </a:br>
            <a:r>
              <a:rPr lang="en-US" sz="4000" dirty="0" smtClean="0"/>
              <a:t>Installing RDF with </a:t>
            </a:r>
            <a:r>
              <a:rPr lang="en-US" sz="4000" dirty="0" err="1" smtClean="0"/>
              <a:t>RDFViewer</a:t>
            </a:r>
            <a:endParaRPr 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14800"/>
            <a:ext cx="2590800" cy="223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13"/>
          <p:cNvSpPr>
            <a:spLocks noChangeArrowheads="1"/>
          </p:cNvSpPr>
          <p:nvPr/>
        </p:nvSpPr>
        <p:spPr bwMode="auto">
          <a:xfrm>
            <a:off x="228600" y="5257800"/>
            <a:ext cx="10668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8" name="Picture 17" descr="ScreenShot00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24200"/>
            <a:ext cx="2635771" cy="3448467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3333750" cy="222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048000" y="4800600"/>
            <a:ext cx="2057400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3048000" y="5257800"/>
            <a:ext cx="2057400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4114800" y="6019800"/>
            <a:ext cx="10668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5715000" y="3276600"/>
            <a:ext cx="10668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ight Arrow 10"/>
          <p:cNvSpPr>
            <a:spLocks noChangeArrowheads="1"/>
          </p:cNvSpPr>
          <p:nvPr/>
        </p:nvSpPr>
        <p:spPr bwMode="auto">
          <a:xfrm>
            <a:off x="2362200" y="57150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 txBox="1">
            <a:spLocks/>
          </p:cNvSpPr>
          <p:nvPr/>
        </p:nvSpPr>
        <p:spPr bwMode="auto">
          <a:xfrm>
            <a:off x="228600" y="1219200"/>
            <a:ext cx="8424863" cy="192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rgbClr val="80BC0C"/>
              </a:buClr>
              <a:buFontTx/>
              <a:buBlip>
                <a:blip r:embed="rId2"/>
              </a:buBlip>
              <a:tabLst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73088" indent="-231775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rgbClr val="80BC0C"/>
              </a:buClr>
              <a:buFontTx/>
              <a:buBlip>
                <a:blip r:embed="rId3"/>
              </a:buBlip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804863" indent="-1222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chemeClr val="accent1"/>
              </a:buClr>
              <a:buFont typeface="Arial Narrow" pitchFamily="34" charset="0"/>
              <a:buChar char="-"/>
              <a:defRPr sz="1800">
                <a:solidFill>
                  <a:schemeClr val="tx1"/>
                </a:solidFill>
                <a:latin typeface="Arial Narrow" pitchFamily="34" charset="0"/>
              </a:defRPr>
            </a:lvl3pPr>
            <a:lvl4pPr marL="914400" indent="-1095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chemeClr val="accent1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143000" indent="-1095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chemeClr val="accent1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Arial Narrow" pitchFamily="34" charset="0"/>
              </a:defRPr>
            </a:lvl5pPr>
            <a:lvl6pPr marL="16002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0574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5146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29718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RDF </a:t>
            </a:r>
            <a:r>
              <a:rPr lang="en-US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Loaderfiles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  Clip selected Admin region(s)  RDF </a:t>
            </a:r>
            <a:r>
              <a:rPr lang="en-US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Loaderfiles</a:t>
            </a:r>
            <a:endParaRPr lang="en-US" dirty="0" smtClean="0">
              <a:solidFill>
                <a:schemeClr val="bg1"/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Clip by country-code, admin area ID or product-region code (VSAM)</a:t>
            </a:r>
          </a:p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No database involved, no need to load a continental RDF into database</a:t>
            </a:r>
          </a:p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Result is a full RDF product that can be installed into any database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4AD97-936E-4421-BC3F-B8722693912D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8000" cy="8925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smtClean="0"/>
              <a:t>Tools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sz="4000" dirty="0" smtClean="0"/>
              <a:t>Clip a Region out of RDF</a:t>
            </a:r>
            <a:endParaRPr lang="en-US" sz="40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119712"/>
            <a:ext cx="4229100" cy="321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4495800" y="4114800"/>
            <a:ext cx="533400" cy="2286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5029200" y="5724728"/>
            <a:ext cx="2171700" cy="324256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7201684" y="5982944"/>
            <a:ext cx="951715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3125502"/>
            <a:ext cx="4221480" cy="32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914400" y="3581400"/>
            <a:ext cx="12954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2" name="Right Arrow 10"/>
          <p:cNvSpPr>
            <a:spLocks noChangeArrowheads="1"/>
          </p:cNvSpPr>
          <p:nvPr/>
        </p:nvSpPr>
        <p:spPr bwMode="auto">
          <a:xfrm>
            <a:off x="4152900" y="48768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04" y="3219300"/>
            <a:ext cx="4049249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Content Placeholder 3"/>
          <p:cNvSpPr txBox="1">
            <a:spLocks/>
          </p:cNvSpPr>
          <p:nvPr/>
        </p:nvSpPr>
        <p:spPr bwMode="auto">
          <a:xfrm>
            <a:off x="228600" y="1600200"/>
            <a:ext cx="8424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rgbClr val="80BC0C"/>
              </a:buClr>
              <a:buFontTx/>
              <a:buBlip>
                <a:blip r:embed="rId3"/>
              </a:buBlip>
              <a:tabLst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73088" indent="-231775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rgbClr val="80BC0C"/>
              </a:buClr>
              <a:buFontTx/>
              <a:buBlip>
                <a:blip r:embed="rId4"/>
              </a:buBlip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804863" indent="-1222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chemeClr val="accent1"/>
              </a:buClr>
              <a:buFont typeface="Arial Narrow" pitchFamily="34" charset="0"/>
              <a:buChar char="-"/>
              <a:defRPr sz="1800">
                <a:solidFill>
                  <a:schemeClr val="tx1"/>
                </a:solidFill>
                <a:latin typeface="Arial Narrow" pitchFamily="34" charset="0"/>
              </a:defRPr>
            </a:lvl3pPr>
            <a:lvl4pPr marL="914400" indent="-1095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chemeClr val="accent1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143000" indent="-1095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Clr>
                <a:schemeClr val="accent1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Arial Narrow" pitchFamily="34" charset="0"/>
              </a:defRPr>
            </a:lvl5pPr>
            <a:lvl6pPr marL="16002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0574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5146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2971800" indent="-1095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80BC0C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Load  1</a:t>
            </a:r>
            <a:r>
              <a:rPr lang="en-US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st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 RDF into database, then load 2</a:t>
            </a:r>
            <a:r>
              <a:rPr lang="en-US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nd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 RDF into same database, …</a:t>
            </a:r>
          </a:p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Result are RDF tables filled with the records from all RDFs</a:t>
            </a:r>
          </a:p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Special merge actions are taken care of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4AD97-936E-4421-BC3F-B8722693912D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8000" cy="8925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smtClean="0"/>
              <a:t>Tools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sz="4000" dirty="0" smtClean="0"/>
              <a:t>Merge RDF maps</a:t>
            </a:r>
            <a:endParaRPr lang="en-US" sz="4000" dirty="0"/>
          </a:p>
        </p:txBody>
      </p:sp>
      <p:sp>
        <p:nvSpPr>
          <p:cNvPr id="27" name="Oval 13"/>
          <p:cNvSpPr>
            <a:spLocks noChangeArrowheads="1"/>
          </p:cNvSpPr>
          <p:nvPr/>
        </p:nvSpPr>
        <p:spPr bwMode="auto">
          <a:xfrm>
            <a:off x="1907743" y="4999400"/>
            <a:ext cx="10668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29" name="Right Arrow 10"/>
          <p:cNvSpPr>
            <a:spLocks noChangeArrowheads="1"/>
          </p:cNvSpPr>
          <p:nvPr/>
        </p:nvSpPr>
        <p:spPr bwMode="auto">
          <a:xfrm rot="20815538">
            <a:off x="4222034" y="49232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73" y="3219300"/>
            <a:ext cx="4063711" cy="267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81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1000" y="4947958"/>
            <a:ext cx="4495800" cy="304800"/>
          </a:xfrm>
          <a:prstGeom prst="rect">
            <a:avLst/>
          </a:prstGeom>
        </p:spPr>
        <p:txBody>
          <a:bodyPr/>
          <a:lstStyle/>
          <a:p>
            <a:pPr marL="109538" indent="0">
              <a:buNone/>
            </a:pPr>
            <a:r>
              <a:rPr lang="de-DE" sz="1200" dirty="0" smtClean="0"/>
              <a:t>Save ADAS attributes along route</a:t>
            </a:r>
            <a:endParaRPr lang="de-DE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8000" cy="7694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smtClean="0"/>
              <a:t>Tools </a:t>
            </a:r>
            <a:r>
              <a:rPr lang="de-DE" sz="3200" dirty="0" smtClean="0"/>
              <a:t/>
            </a:r>
            <a:br>
              <a:rPr lang="de-DE" sz="3200" dirty="0" smtClean="0"/>
            </a:br>
            <a:r>
              <a:rPr lang="en-US" sz="3200" dirty="0" smtClean="0"/>
              <a:t>Export Query Result to File      </a:t>
            </a:r>
            <a:r>
              <a:rPr lang="en-US" sz="2400" dirty="0" smtClean="0"/>
              <a:t>Shape**, Text, KML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81000" y="1171359"/>
            <a:ext cx="6324600" cy="3581400"/>
            <a:chOff x="1295400" y="1066800"/>
            <a:chExt cx="6324600" cy="3581400"/>
          </a:xfrm>
        </p:grpSpPr>
        <p:pic>
          <p:nvPicPr>
            <p:cNvPr id="11" name="Content Placeholder 4" descr="ScreenShot006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95400" y="1066800"/>
              <a:ext cx="63246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1295400" y="1828800"/>
              <a:ext cx="1295400" cy="323620"/>
            </a:xfrm>
            <a:prstGeom prst="ellipse">
              <a:avLst/>
            </a:prstGeom>
            <a:solidFill>
              <a:srgbClr val="FF0000">
                <a:alpha val="39999"/>
              </a:srgbClr>
            </a:solidFill>
            <a:ln w="12700" algn="ctr">
              <a:solidFill>
                <a:srgbClr val="FF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91440" bIns="91440"/>
            <a:lstStyle/>
            <a:p>
              <a:pPr marL="173038" indent="-173038"/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6324600" y="1449234"/>
              <a:ext cx="1295400" cy="194172"/>
            </a:xfrm>
            <a:prstGeom prst="ellipse">
              <a:avLst/>
            </a:prstGeom>
            <a:solidFill>
              <a:srgbClr val="FF0000">
                <a:alpha val="39999"/>
              </a:srgbClr>
            </a:solidFill>
            <a:ln w="12700" algn="ctr">
              <a:solidFill>
                <a:srgbClr val="FF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91440" bIns="91440"/>
            <a:lstStyle/>
            <a:p>
              <a:pPr marL="173038" indent="-173038"/>
              <a:endParaRPr lang="en-US"/>
            </a:p>
          </p:txBody>
        </p:sp>
        <p:sp>
          <p:nvSpPr>
            <p:cNvPr id="10" name="Right Arrow 10"/>
            <p:cNvSpPr>
              <a:spLocks noChangeArrowheads="1"/>
            </p:cNvSpPr>
            <p:nvPr/>
          </p:nvSpPr>
          <p:spPr bwMode="auto">
            <a:xfrm rot="8712232">
              <a:off x="4570322" y="2293597"/>
              <a:ext cx="685800" cy="609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4A8F0"/>
            </a:solidFill>
            <a:ln w="12700" algn="ctr">
              <a:solidFill>
                <a:schemeClr val="accent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91440" bIns="91440">
              <a:spAutoFit/>
            </a:bodyPr>
            <a:lstStyle/>
            <a:p>
              <a:pPr marL="173038" indent="-173038"/>
              <a:endParaRPr lang="en-US"/>
            </a:p>
          </p:txBody>
        </p:sp>
        <p:sp>
          <p:nvSpPr>
            <p:cNvPr id="14" name="Right Arrow 10"/>
            <p:cNvSpPr>
              <a:spLocks noChangeArrowheads="1"/>
            </p:cNvSpPr>
            <p:nvPr/>
          </p:nvSpPr>
          <p:spPr bwMode="auto">
            <a:xfrm rot="12278540">
              <a:off x="2458057" y="2109548"/>
              <a:ext cx="685800" cy="609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4A8F0"/>
            </a:solidFill>
            <a:ln w="12700" algn="ctr">
              <a:solidFill>
                <a:schemeClr val="accent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91440" bIns="91440">
              <a:spAutoFit/>
            </a:bodyPr>
            <a:lstStyle/>
            <a:p>
              <a:pPr marL="173038" indent="-173038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89" y="3300116"/>
            <a:ext cx="2576512" cy="196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7771741" y="5058586"/>
            <a:ext cx="1295400" cy="194172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28" y="5514531"/>
            <a:ext cx="8062913" cy="39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297656" y="5943600"/>
            <a:ext cx="82296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GB" sz="1800" kern="0" dirty="0" smtClean="0">
                <a:solidFill>
                  <a:schemeClr val="bg1"/>
                </a:solidFill>
                <a:latin typeface="+mj-lt"/>
              </a:rPr>
              <a:t>**Shape file export allows for multiple files to be created based on a result column e.g. if you want to group the shape files by ISO country code….</a:t>
            </a:r>
          </a:p>
        </p:txBody>
      </p:sp>
      <p:sp>
        <p:nvSpPr>
          <p:cNvPr id="17" name="Right Arrow 10"/>
          <p:cNvSpPr>
            <a:spLocks noChangeArrowheads="1"/>
          </p:cNvSpPr>
          <p:nvPr/>
        </p:nvSpPr>
        <p:spPr bwMode="auto">
          <a:xfrm rot="9564245">
            <a:off x="8219363" y="5211445"/>
            <a:ext cx="400157" cy="4571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2683F7-D257-43AE-81A9-6C6E97A856B0}" type="slidenum">
              <a:rPr lang="en-US"/>
              <a:pPr/>
              <a:t>6</a:t>
            </a:fld>
            <a:endParaRPr lang="en-US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de-DE" dirty="0" smtClean="0"/>
              <a:t>Admin Structure</a:t>
            </a:r>
            <a:endParaRPr lang="en-US" dirty="0" smtClean="0"/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6" y="1124174"/>
            <a:ext cx="4181707" cy="45720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267200"/>
            <a:ext cx="2133600" cy="1838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143000"/>
            <a:ext cx="4800600" cy="2811004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76" name="Right Arrow 10"/>
          <p:cNvSpPr>
            <a:spLocks noChangeArrowheads="1"/>
          </p:cNvSpPr>
          <p:nvPr/>
        </p:nvSpPr>
        <p:spPr bwMode="auto">
          <a:xfrm>
            <a:off x="3431485" y="496946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" name="TextBox 1"/>
          <p:cNvSpPr txBox="1"/>
          <p:nvPr/>
        </p:nvSpPr>
        <p:spPr bwMode="auto">
          <a:xfrm>
            <a:off x="990601" y="6019800"/>
            <a:ext cx="6553200" cy="75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Nokia Pure Text" pitchFamily="34" charset="0"/>
              </a:rPr>
              <a:t>Generates polygon from Link-Admin relationship, </a:t>
            </a:r>
          </a:p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en-US" sz="1800" kern="0" dirty="0" smtClean="0">
                <a:solidFill>
                  <a:schemeClr val="bg1"/>
                </a:solidFill>
                <a:latin typeface="Nokia Pure Text" pitchFamily="34" charset="0"/>
              </a:rPr>
              <a:t>if admin has no </a:t>
            </a:r>
            <a:r>
              <a:rPr lang="en-US" sz="1800" kern="0" dirty="0" err="1" smtClean="0">
                <a:solidFill>
                  <a:schemeClr val="bg1"/>
                </a:solidFill>
                <a:latin typeface="Nokia Pure Text" pitchFamily="34" charset="0"/>
              </a:rPr>
              <a:t>carto</a:t>
            </a:r>
            <a:r>
              <a:rPr lang="en-US" sz="1800" kern="0" dirty="0" smtClean="0">
                <a:solidFill>
                  <a:schemeClr val="bg1"/>
                </a:solidFill>
                <a:latin typeface="Nokia Pure Text" pitchFamily="34" charset="0"/>
              </a:rPr>
              <a:t> polygon</a:t>
            </a:r>
          </a:p>
        </p:txBody>
      </p:sp>
      <p:sp>
        <p:nvSpPr>
          <p:cNvPr id="10" name="Right Arrow 10"/>
          <p:cNvSpPr>
            <a:spLocks noChangeArrowheads="1"/>
          </p:cNvSpPr>
          <p:nvPr/>
        </p:nvSpPr>
        <p:spPr bwMode="auto">
          <a:xfrm rot="19364808">
            <a:off x="6058145" y="4717383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1" name="Right Arrow 10"/>
          <p:cNvSpPr>
            <a:spLocks noChangeArrowheads="1"/>
          </p:cNvSpPr>
          <p:nvPr/>
        </p:nvSpPr>
        <p:spPr bwMode="auto">
          <a:xfrm rot="15605130">
            <a:off x="6156302" y="387694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10" y="1119812"/>
            <a:ext cx="414337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8000" cy="126188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smtClean="0"/>
              <a:t>Tools </a:t>
            </a:r>
            <a:r>
              <a:rPr lang="de-DE" sz="4000" dirty="0" smtClean="0"/>
              <a:t/>
            </a:r>
            <a:br>
              <a:rPr lang="de-DE" sz="4000" dirty="0" smtClean="0"/>
            </a:br>
            <a:r>
              <a:rPr lang="en-US" sz="4000" dirty="0" smtClean="0"/>
              <a:t>Import Files   </a:t>
            </a:r>
            <a:r>
              <a:rPr lang="en-US" sz="2400" dirty="0" smtClean="0"/>
              <a:t>CSV, DBF, GPX, KML, Shape, </a:t>
            </a:r>
            <a:r>
              <a:rPr lang="en-US" sz="2400" smtClean="0"/>
              <a:t>XML,</a:t>
            </a:r>
            <a:br>
              <a:rPr lang="en-US" sz="2400" smtClean="0"/>
            </a:br>
            <a:r>
              <a:rPr lang="en-US" sz="2400" smtClean="0"/>
              <a:t>                                                                                 MS Access</a:t>
            </a:r>
            <a:endParaRPr lang="en-US" sz="2400" dirty="0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5562600" y="1447800"/>
            <a:ext cx="12192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40" y="1143000"/>
            <a:ext cx="1985984" cy="24384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228600" y="2210425"/>
            <a:ext cx="1647713" cy="409811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8" name="Picture 7" descr="ScreenShot005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393208"/>
            <a:ext cx="5715000" cy="3382530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ight Arrow 10"/>
          <p:cNvSpPr>
            <a:spLocks noChangeArrowheads="1"/>
          </p:cNvSpPr>
          <p:nvPr/>
        </p:nvSpPr>
        <p:spPr bwMode="auto">
          <a:xfrm rot="469003">
            <a:off x="2057400" y="2181948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1" name="Right Arrow 10"/>
          <p:cNvSpPr>
            <a:spLocks noChangeArrowheads="1"/>
          </p:cNvSpPr>
          <p:nvPr/>
        </p:nvSpPr>
        <p:spPr bwMode="auto">
          <a:xfrm rot="18906204">
            <a:off x="5062146" y="179917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23" name="Right Arrow 10"/>
          <p:cNvSpPr>
            <a:spLocks noChangeArrowheads="1"/>
          </p:cNvSpPr>
          <p:nvPr/>
        </p:nvSpPr>
        <p:spPr bwMode="auto">
          <a:xfrm rot="4881690">
            <a:off x="6438900" y="244219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4114800"/>
            <a:ext cx="25394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XML import also</a:t>
            </a:r>
            <a:b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</a:b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as command line:</a:t>
            </a:r>
            <a:b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</a:b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import_XML.bat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259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152400"/>
            <a:ext cx="8388000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smtClean="0"/>
              <a:t>Tools</a:t>
            </a:r>
            <a:br>
              <a:rPr lang="de-DE" sz="1800" dirty="0" smtClean="0"/>
            </a:br>
            <a:r>
              <a:rPr lang="en-US" dirty="0" smtClean="0"/>
              <a:t>Connect GPS Receiver</a:t>
            </a:r>
            <a:endParaRPr lang="en-US" dirty="0"/>
          </a:p>
        </p:txBody>
      </p:sp>
      <p:sp>
        <p:nvSpPr>
          <p:cNvPr id="8" name="Right Arrow 10"/>
          <p:cNvSpPr>
            <a:spLocks noChangeArrowheads="1"/>
          </p:cNvSpPr>
          <p:nvPr/>
        </p:nvSpPr>
        <p:spPr bwMode="auto">
          <a:xfrm rot="5786271">
            <a:off x="1485900" y="3280196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505200"/>
            <a:ext cx="4586677" cy="3135337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>
            <a:spLocks noChangeArrowheads="1"/>
          </p:cNvSpPr>
          <p:nvPr/>
        </p:nvSpPr>
        <p:spPr bwMode="auto">
          <a:xfrm rot="544837">
            <a:off x="3462070" y="4612797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38600"/>
            <a:ext cx="2971800" cy="1447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928284" y="4178596"/>
            <a:ext cx="349624" cy="383903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924343" y="4423946"/>
            <a:ext cx="349624" cy="383903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1576458" y="4427915"/>
            <a:ext cx="349624" cy="383903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2259933" y="4427915"/>
            <a:ext cx="349624" cy="383903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6" name="Picture 6" descr="C:\Users\wbecke\Desktop\Clipboard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55" y="1645668"/>
            <a:ext cx="20193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 bwMode="auto">
          <a:xfrm>
            <a:off x="879894" y="1794294"/>
            <a:ext cx="733246" cy="750498"/>
          </a:xfrm>
          <a:custGeom>
            <a:avLst/>
            <a:gdLst>
              <a:gd name="connsiteX0" fmla="*/ 733246 w 733246"/>
              <a:gd name="connsiteY0" fmla="*/ 750498 h 750498"/>
              <a:gd name="connsiteX1" fmla="*/ 232914 w 733246"/>
              <a:gd name="connsiteY1" fmla="*/ 612476 h 750498"/>
              <a:gd name="connsiteX2" fmla="*/ 0 w 733246"/>
              <a:gd name="connsiteY2" fmla="*/ 0 h 75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246" h="750498">
                <a:moveTo>
                  <a:pt x="733246" y="750498"/>
                </a:moveTo>
                <a:cubicBezTo>
                  <a:pt x="544184" y="744028"/>
                  <a:pt x="355122" y="737559"/>
                  <a:pt x="232914" y="612476"/>
                </a:cubicBezTo>
                <a:cubicBezTo>
                  <a:pt x="110706" y="487393"/>
                  <a:pt x="55353" y="243696"/>
                  <a:pt x="0" y="0"/>
                </a:cubicBezTo>
              </a:path>
            </a:pathLst>
          </a:custGeom>
          <a:noFill/>
          <a:ln w="28575">
            <a:solidFill>
              <a:srgbClr val="0156B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09600" y="1447800"/>
            <a:ext cx="489555" cy="346494"/>
          </a:xfrm>
          <a:prstGeom prst="ellipse">
            <a:avLst/>
          </a:prstGeom>
          <a:solidFill>
            <a:srgbClr val="0156BB"/>
          </a:solidFill>
          <a:ln w="28575">
            <a:solidFill>
              <a:srgbClr val="0156B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none" tIns="91440" bIns="91440" rtlCol="0" anchor="ctr" anchorCtr="0">
            <a:noAutofit/>
          </a:bodyPr>
          <a:lstStyle/>
          <a:p>
            <a:pPr algn="ctr" eaLnBrk="0" hangingPunc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tabLst>
                <a:tab pos="1485900" algn="l"/>
              </a:tabLst>
            </a:pPr>
            <a:r>
              <a:rPr lang="en-US" sz="1800" dirty="0" smtClean="0">
                <a:latin typeface="Arial Narrow" pitchFamily="34" charset="0"/>
              </a:rPr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33104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Carto</a:t>
            </a:r>
            <a:r>
              <a:rPr lang="en-US" dirty="0" smtClean="0"/>
              <a:t> IDs</a:t>
            </a:r>
          </a:p>
          <a:p>
            <a:r>
              <a:rPr lang="en-US" dirty="0" smtClean="0"/>
              <a:t>Generates and write polygons into WKT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8000" cy="7694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smtClean="0"/>
              <a:t>Tools </a:t>
            </a:r>
            <a:r>
              <a:rPr lang="de-DE" sz="3200" dirty="0" smtClean="0"/>
              <a:t/>
            </a:r>
            <a:br>
              <a:rPr lang="de-DE" sz="3200" dirty="0" smtClean="0"/>
            </a:br>
            <a:r>
              <a:rPr lang="en-US" sz="3200" dirty="0"/>
              <a:t>Create polygons for all admin </a:t>
            </a:r>
            <a:r>
              <a:rPr lang="en-US" sz="3200" dirty="0" smtClean="0"/>
              <a:t>boundaries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2200"/>
            <a:ext cx="5562600" cy="4066716"/>
          </a:xfrm>
          <a:prstGeom prst="rect">
            <a:avLst/>
          </a:prstGeom>
        </p:spPr>
      </p:pic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1752600" y="2514600"/>
            <a:ext cx="838200" cy="97086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6" name="Right Arrow 10"/>
          <p:cNvSpPr>
            <a:spLocks noChangeArrowheads="1"/>
          </p:cNvSpPr>
          <p:nvPr/>
        </p:nvSpPr>
        <p:spPr bwMode="auto">
          <a:xfrm rot="16200000">
            <a:off x="4798922" y="30099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89" y="5715000"/>
            <a:ext cx="5806021" cy="419364"/>
          </a:xfrm>
          <a:prstGeom prst="rect">
            <a:avLst/>
          </a:prstGeom>
        </p:spPr>
      </p:pic>
      <p:sp>
        <p:nvSpPr>
          <p:cNvPr id="17" name="Right Arrow 10"/>
          <p:cNvSpPr>
            <a:spLocks noChangeArrowheads="1"/>
          </p:cNvSpPr>
          <p:nvPr/>
        </p:nvSpPr>
        <p:spPr bwMode="auto">
          <a:xfrm rot="4881690">
            <a:off x="6334545" y="495679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render_Gen2DSigns.bat</a:t>
            </a:r>
            <a:br>
              <a:rPr lang="en-US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jdbcurl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… -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dbuser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… -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dbpass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productFilePaths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…\</a:t>
            </a:r>
            <a:r>
              <a:rPr lang="en-US" sz="12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generic_junction_views_weu</a:t>
            </a:r>
            <a:r>
              <a:rPr lang="en-US" sz="1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;…\</a:t>
            </a:r>
            <a:r>
              <a:rPr lang="en-US" sz="12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generic_motorway_signs_weu</a:t>
            </a:r>
            <a:r>
              <a:rPr lang="en-US" sz="1800" u="sng" dirty="0" smtClean="0">
                <a:latin typeface="Courier New" pitchFamily="49" charset="0"/>
                <a:cs typeface="Courier New" pitchFamily="49" charset="0"/>
                <a:hlinkClick r:id="rId2"/>
              </a:rPr>
              <a:t/>
            </a:r>
            <a:br>
              <a:rPr lang="en-US" sz="1800" u="sng" dirty="0" smtClean="0">
                <a:latin typeface="Courier New" pitchFamily="49" charset="0"/>
                <a:cs typeface="Courier New" pitchFamily="49" charset="0"/>
                <a:hlinkClick r:id="rId2"/>
              </a:rPr>
            </a:b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targetDir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aspectRatio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16x9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pixelSizeX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640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pixelSizeY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480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AAC58-7A5D-4B36-80E2-AED1D1D90FDC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8000" cy="7694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smtClean="0"/>
              <a:t>Tools </a:t>
            </a:r>
            <a:r>
              <a:rPr lang="de-DE" sz="3200" dirty="0" smtClean="0"/>
              <a:t/>
            </a:r>
            <a:br>
              <a:rPr lang="de-DE" sz="3200" dirty="0" smtClean="0"/>
            </a:br>
            <a:r>
              <a:rPr lang="de-DE" sz="3200" dirty="0" smtClean="0"/>
              <a:t>Rasterize 2D Generalized Junctions</a:t>
            </a:r>
            <a:endParaRPr lang="en-US" sz="2400" dirty="0"/>
          </a:p>
        </p:txBody>
      </p:sp>
      <p:sp>
        <p:nvSpPr>
          <p:cNvPr id="17" name="Right Arrow 10"/>
          <p:cNvSpPr>
            <a:spLocks noChangeArrowheads="1"/>
          </p:cNvSpPr>
          <p:nvPr/>
        </p:nvSpPr>
        <p:spPr bwMode="auto">
          <a:xfrm rot="2698676">
            <a:off x="1486704" y="3277382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429000"/>
            <a:ext cx="6567487" cy="332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1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F1036D-583C-4410-AC8D-29E736FCB59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Lanes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1415751" cy="180901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6612999" cy="554563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21050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10"/>
          <p:cNvSpPr>
            <a:spLocks noChangeArrowheads="1"/>
          </p:cNvSpPr>
          <p:nvPr/>
        </p:nvSpPr>
        <p:spPr bwMode="auto">
          <a:xfrm rot="21600000">
            <a:off x="2209800" y="3276600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8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F1036D-583C-4410-AC8D-29E736FCB59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0" y="472100"/>
            <a:ext cx="8388000" cy="35907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Natural </a:t>
            </a:r>
            <a:r>
              <a:rPr lang="de-DE" dirty="0" err="1" smtClean="0"/>
              <a:t>Guidance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66310"/>
            <a:ext cx="6210300" cy="250298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7956768" y="2738500"/>
            <a:ext cx="3048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0" name="Right Arrow 10"/>
          <p:cNvSpPr>
            <a:spLocks noChangeArrowheads="1"/>
          </p:cNvSpPr>
          <p:nvPr/>
        </p:nvSpPr>
        <p:spPr bwMode="auto">
          <a:xfrm rot="12308205">
            <a:off x="5753100" y="2420318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pic>
        <p:nvPicPr>
          <p:cNvPr id="1028" name="Picture 5" descr="image00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8" y="3638480"/>
            <a:ext cx="6296025" cy="318948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0"/>
          <p:cNvSpPr>
            <a:spLocks noChangeArrowheads="1"/>
          </p:cNvSpPr>
          <p:nvPr/>
        </p:nvSpPr>
        <p:spPr bwMode="auto">
          <a:xfrm rot="7388751">
            <a:off x="2646156" y="312962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5" name="Right Arrow 10"/>
          <p:cNvSpPr>
            <a:spLocks noChangeArrowheads="1"/>
          </p:cNvSpPr>
          <p:nvPr/>
        </p:nvSpPr>
        <p:spPr bwMode="auto">
          <a:xfrm rot="4704222">
            <a:off x="3958675" y="3129621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3948650" y="1638011"/>
            <a:ext cx="304800" cy="304800"/>
          </a:xfrm>
          <a:prstGeom prst="ellipse">
            <a:avLst/>
          </a:prstGeom>
          <a:solidFill>
            <a:srgbClr val="FF0000">
              <a:alpha val="39999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pic>
        <p:nvPicPr>
          <p:cNvPr id="16" name="Picture 3" descr="C:\Users\wbecke\Desktop\Clipboard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8716">
            <a:off x="4010084" y="1743462"/>
            <a:ext cx="346710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67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E9AF-64BE-4D67-909D-9F193355B73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Geocoding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310234"/>
            <a:ext cx="2133600" cy="1728876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615533"/>
            <a:ext cx="571501" cy="328613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00733"/>
            <a:ext cx="2743200" cy="17526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23" name="Oval 6"/>
          <p:cNvSpPr>
            <a:spLocks noChangeArrowheads="1"/>
          </p:cNvSpPr>
          <p:nvPr/>
        </p:nvSpPr>
        <p:spPr bwMode="auto">
          <a:xfrm>
            <a:off x="1987205" y="1638845"/>
            <a:ext cx="575434" cy="207169"/>
          </a:xfrm>
          <a:prstGeom prst="ellipse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 u="sng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29333"/>
            <a:ext cx="2753710" cy="18288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32" name="Oval 6"/>
          <p:cNvSpPr>
            <a:spLocks noChangeArrowheads="1"/>
          </p:cNvSpPr>
          <p:nvPr/>
        </p:nvSpPr>
        <p:spPr bwMode="auto">
          <a:xfrm>
            <a:off x="4267200" y="3100933"/>
            <a:ext cx="990600" cy="152400"/>
          </a:xfrm>
          <a:prstGeom prst="ellipse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 u="sng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3405733"/>
            <a:ext cx="2514600" cy="1372473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0" y="4500163"/>
            <a:ext cx="990600" cy="152400"/>
          </a:xfrm>
          <a:prstGeom prst="ellipse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 u="sng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81733"/>
            <a:ext cx="2209800" cy="2164486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39" name="TextBox 38"/>
          <p:cNvSpPr txBox="1"/>
          <p:nvPr/>
        </p:nvSpPr>
        <p:spPr bwMode="auto">
          <a:xfrm>
            <a:off x="6767305" y="2007556"/>
            <a:ext cx="1666028" cy="73866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de-DE" sz="1800" kern="0" dirty="0" smtClean="0">
                <a:latin typeface="Nokia Pure Text" pitchFamily="34" charset="0"/>
              </a:rPr>
              <a:t>Sulzbach</a:t>
            </a:r>
            <a:r>
              <a:rPr lang="de-DE" sz="1800" u="sng" kern="0" dirty="0" smtClean="0">
                <a:latin typeface="Nokia Pure Text" pitchFamily="34" charset="0"/>
              </a:rPr>
              <a:t> </a:t>
            </a:r>
            <a:r>
              <a:rPr lang="de-DE" sz="1800" kern="0" dirty="0" smtClean="0">
                <a:latin typeface="Nokia Pure Text" pitchFamily="34" charset="0"/>
              </a:rPr>
              <a:t>Polygon</a:t>
            </a:r>
            <a:endParaRPr lang="en-US" sz="1800" kern="0" dirty="0" err="1" smtClean="0">
              <a:latin typeface="Nokia Pure Text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777333"/>
            <a:ext cx="2743200" cy="1471067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243933"/>
            <a:ext cx="1403329" cy="1433513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 bwMode="auto">
          <a:xfrm>
            <a:off x="2362200" y="4243933"/>
            <a:ext cx="875561" cy="5668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de-DE" sz="1200" kern="0" dirty="0" smtClean="0">
                <a:latin typeface="Nokia Pure Text" pitchFamily="34" charset="0"/>
              </a:rPr>
              <a:t>Otto </a:t>
            </a:r>
          </a:p>
          <a:p>
            <a:pPr marR="0" defTabSz="914400" eaLnBrk="1" latinLnBrk="0" hangingPunct="1">
              <a:lnSpc>
                <a:spcPct val="100000"/>
              </a:lnSpc>
              <a:spcBef>
                <a:spcPts val="100"/>
              </a:spcBef>
              <a:buSzPct val="75000"/>
              <a:tabLst/>
            </a:pPr>
            <a:r>
              <a:rPr lang="de-DE" sz="1200" kern="0" dirty="0" err="1" smtClean="0">
                <a:latin typeface="Nokia Pure Text" pitchFamily="34" charset="0"/>
              </a:rPr>
              <a:t>Volger</a:t>
            </a:r>
            <a:r>
              <a:rPr lang="de-DE" sz="1200" kern="0" dirty="0" smtClean="0">
                <a:latin typeface="Nokia Pure Text" pitchFamily="34" charset="0"/>
              </a:rPr>
              <a:t> Str</a:t>
            </a:r>
            <a:endParaRPr lang="en-US" sz="1200" kern="0" dirty="0" err="1" smtClean="0">
              <a:latin typeface="+mj-lt"/>
            </a:endParaRPr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4648200" y="5691733"/>
            <a:ext cx="1981200" cy="152400"/>
          </a:xfrm>
          <a:prstGeom prst="ellipse">
            <a:avLst/>
          </a:prstGeom>
          <a:solidFill>
            <a:srgbClr val="FF0000">
              <a:alpha val="20000"/>
            </a:srgbClr>
          </a:solidFill>
          <a:ln w="12700" algn="ctr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/>
          <a:p>
            <a:pPr marL="173038" indent="-173038"/>
            <a:endParaRPr lang="en-US"/>
          </a:p>
        </p:txBody>
      </p:sp>
      <p:sp>
        <p:nvSpPr>
          <p:cNvPr id="19" name="Right Arrow 10"/>
          <p:cNvSpPr>
            <a:spLocks noChangeArrowheads="1"/>
          </p:cNvSpPr>
          <p:nvPr/>
        </p:nvSpPr>
        <p:spPr bwMode="auto">
          <a:xfrm>
            <a:off x="6858000" y="5475039"/>
            <a:ext cx="685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A8F0"/>
          </a:solidFill>
          <a:ln w="12700" algn="ctr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/>
          <a:p>
            <a:pPr marL="173038" indent="-17303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0SalesTemplate_WithGuidelines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156BB"/>
      </a:accent1>
      <a:accent2>
        <a:srgbClr val="80BC0C"/>
      </a:accent2>
      <a:accent3>
        <a:srgbClr val="605371"/>
      </a:accent3>
      <a:accent4>
        <a:srgbClr val="B3B3B3"/>
      </a:accent4>
      <a:accent5>
        <a:srgbClr val="BFD5EE"/>
      </a:accent5>
      <a:accent6>
        <a:srgbClr val="000000"/>
      </a:accent6>
      <a:hlink>
        <a:srgbClr val="009999"/>
      </a:hlink>
      <a:folHlink>
        <a:srgbClr val="99CC00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>
          <a:solidFill>
            <a:srgbClr val="0156BB"/>
          </a:solidFill>
          <a:miter lim="800000"/>
          <a:headEnd/>
          <a:tailEnd/>
        </a:ln>
      </a:spPr>
      <a:bodyPr wrap="square" tIns="91440" bIns="91440" rtlCol="0" anchor="ctr" anchorCtr="0">
        <a:noAutofit/>
      </a:bodyPr>
      <a:lstStyle>
        <a:defPPr algn="l" eaLnBrk="0" hangingPunct="0">
          <a:lnSpc>
            <a:spcPct val="100000"/>
          </a:lnSpc>
          <a:spcBef>
            <a:spcPts val="100"/>
          </a:spcBef>
          <a:buClrTx/>
          <a:buSzTx/>
          <a:buFontTx/>
          <a:buNone/>
          <a:tabLst>
            <a:tab pos="1485900" algn="l"/>
          </a:tabLst>
          <a:defRPr sz="1800" dirty="0" err="1" smtClean="0"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91440" tIns="91440" rIns="91440" bIns="91440" numCol="1" rtlCol="0" anchor="t" anchorCtr="0" compatLnSpc="1">
        <a:prstTxWarp prst="textNoShape">
          <a:avLst/>
        </a:prstTxWarp>
        <a:spAutoFit/>
      </a:bodyPr>
      <a:lstStyle>
        <a:defPPr marR="0" defTabSz="914400" eaLnBrk="1" latinLnBrk="0" hangingPunct="1">
          <a:lnSpc>
            <a:spcPct val="100000"/>
          </a:lnSpc>
          <a:spcBef>
            <a:spcPts val="100"/>
          </a:spcBef>
          <a:buSzPct val="75000"/>
          <a:tabLst/>
          <a:defRPr sz="1800" kern="0" dirty="0" err="1" smtClean="0"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7">
    <a:dk1>
      <a:srgbClr val="000000"/>
    </a:dk1>
    <a:lt1>
      <a:srgbClr val="FFFFFF"/>
    </a:lt1>
    <a:dk2>
      <a:srgbClr val="000000"/>
    </a:dk2>
    <a:lt2>
      <a:srgbClr val="808080"/>
    </a:lt2>
    <a:accent1>
      <a:srgbClr val="0156BB"/>
    </a:accent1>
    <a:accent2>
      <a:srgbClr val="80BC0C"/>
    </a:accent2>
    <a:accent3>
      <a:srgbClr val="605371"/>
    </a:accent3>
    <a:accent4>
      <a:srgbClr val="B3B3B3"/>
    </a:accent4>
    <a:accent5>
      <a:srgbClr val="BFD5EE"/>
    </a:accent5>
    <a:accent6>
      <a:srgbClr val="000000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16303</TotalTime>
  <Words>863</Words>
  <Application>Microsoft Office PowerPoint</Application>
  <PresentationFormat>On-screen Show (4:3)</PresentationFormat>
  <Paragraphs>262</Paragraphs>
  <Slides>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2010SalesTemplate_WithGuidelines</vt:lpstr>
      <vt:lpstr>RDF Viewer</vt:lpstr>
      <vt:lpstr>RDF Viewer</vt:lpstr>
      <vt:lpstr>Carto Areas / Lines / POIs</vt:lpstr>
      <vt:lpstr>Map Objects</vt:lpstr>
      <vt:lpstr>Link Attributes</vt:lpstr>
      <vt:lpstr>Admin Structure</vt:lpstr>
      <vt:lpstr>Lanes</vt:lpstr>
      <vt:lpstr>Natural Guidance</vt:lpstr>
      <vt:lpstr>Geocoding</vt:lpstr>
      <vt:lpstr>Routing</vt:lpstr>
      <vt:lpstr>ADAS Curvature, Height, Slope, Heading, Splines</vt:lpstr>
      <vt:lpstr>ADAS      Basic Height</vt:lpstr>
      <vt:lpstr>Driver Alert, Road Signs &amp; Signals, Calculated Signs</vt:lpstr>
      <vt:lpstr>Conditions</vt:lpstr>
      <vt:lpstr>Speed Limits</vt:lpstr>
      <vt:lpstr>Disputed Territories</vt:lpstr>
      <vt:lpstr>Signposts</vt:lpstr>
      <vt:lpstr>Roundabouts</vt:lpstr>
      <vt:lpstr>RDF SQL Queries</vt:lpstr>
      <vt:lpstr>Non-RDF Content</vt:lpstr>
      <vt:lpstr>POI Brand Icons</vt:lpstr>
      <vt:lpstr>2D Landmarks</vt:lpstr>
      <vt:lpstr>3D Landmarks</vt:lpstr>
      <vt:lpstr>POI XML Products</vt:lpstr>
      <vt:lpstr>Guided Tours</vt:lpstr>
      <vt:lpstr>Enhanced Junction View + 2D Signs</vt:lpstr>
      <vt:lpstr>2D Generalized Junction Visuals + Signs</vt:lpstr>
      <vt:lpstr>Motorway Junction Objects</vt:lpstr>
      <vt:lpstr>Advanced 3D City Models</vt:lpstr>
      <vt:lpstr>Transport &amp; Pedestrian</vt:lpstr>
      <vt:lpstr>Traffic Patterns</vt:lpstr>
      <vt:lpstr>LiDAR Point Clouds  (NAVTEQ True)</vt:lpstr>
      <vt:lpstr>Digital Terrain Model</vt:lpstr>
      <vt:lpstr>Venue Maps</vt:lpstr>
      <vt:lpstr>Enhanced Elevation Contours</vt:lpstr>
      <vt:lpstr>High Priority Updates (DDF)</vt:lpstr>
      <vt:lpstr>Platform Services</vt:lpstr>
      <vt:lpstr>Real Time Traffic</vt:lpstr>
      <vt:lpstr>Air Travel Status</vt:lpstr>
      <vt:lpstr>NLP Routing</vt:lpstr>
      <vt:lpstr>NLP Routing  - Isoline, Matrix</vt:lpstr>
      <vt:lpstr>NLP Batch Geocoding</vt:lpstr>
      <vt:lpstr>NLP Search</vt:lpstr>
      <vt:lpstr>NLP Satellite Images</vt:lpstr>
      <vt:lpstr>Augmented Reality Service (Live Sight)</vt:lpstr>
      <vt:lpstr>Auto Cloud Parking Info</vt:lpstr>
      <vt:lpstr>Auto Cloud Electric Vehicle Charging</vt:lpstr>
      <vt:lpstr>Auto Cloud Fuel Prices</vt:lpstr>
      <vt:lpstr>Auto Cloud Weather</vt:lpstr>
      <vt:lpstr>Field Drive Imagery   (internal only)</vt:lpstr>
      <vt:lpstr>Run RDFViewer</vt:lpstr>
      <vt:lpstr>Hardware &amp; Software Requirements</vt:lpstr>
      <vt:lpstr>Install  + Run</vt:lpstr>
      <vt:lpstr>Pre-Compile Maps</vt:lpstr>
      <vt:lpstr>RDF Tools</vt:lpstr>
      <vt:lpstr>Tools Installing RDF with RDFViewer</vt:lpstr>
      <vt:lpstr>Tools Clip a Region out of RDF</vt:lpstr>
      <vt:lpstr>Tools Merge RDF maps</vt:lpstr>
      <vt:lpstr>Tools  Export Query Result to File      Shape**, Text, KML</vt:lpstr>
      <vt:lpstr>Tools  Import Files   CSV, DBF, GPX, KML, Shape, XML,                                                                                  MS Access</vt:lpstr>
      <vt:lpstr>Tools Connect GPS Receiver</vt:lpstr>
      <vt:lpstr>Tools  Create polygons for all admin boundaries</vt:lpstr>
      <vt:lpstr>Tools  Rasterize 2D Generalized Junctions</vt:lpstr>
    </vt:vector>
  </TitlesOfParts>
  <Company>NAVTEQ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28pt Bold</dc:title>
  <dc:creator>User</dc:creator>
  <cp:lastModifiedBy>wbecke</cp:lastModifiedBy>
  <cp:revision>624</cp:revision>
  <dcterms:created xsi:type="dcterms:W3CDTF">2009-12-17T20:12:39Z</dcterms:created>
  <dcterms:modified xsi:type="dcterms:W3CDTF">2013-09-13T20:02:38Z</dcterms:modified>
</cp:coreProperties>
</file>